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0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5380" autoAdjust="0"/>
  </p:normalViewPr>
  <p:slideViewPr>
    <p:cSldViewPr snapToGrid="0">
      <p:cViewPr varScale="1">
        <p:scale>
          <a:sx n="50" d="100"/>
          <a:sy n="50" d="100"/>
        </p:scale>
        <p:origin x="2358" y="6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12T16:47:29.765" idx="3">
    <p:pos x="10" y="10"/>
    <p:text>no changes necesarry.</p:text>
    <p:extLst>
      <p:ext uri="{C676402C-5697-4E1C-873F-D02D1690AC5C}">
        <p15:threadingInfo xmlns:p15="http://schemas.microsoft.com/office/powerpoint/2012/main" timeZoneBias="24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05637-4BAD-4782-92CE-151D34D09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E069060-0D07-46E7-A9D9-2D35F0FEE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マスター字幕の書式設定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8CEE6A-BFCA-4B9B-9ABF-829299474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AFAF0E-AEE7-4E9C-AF02-FB5DF28FF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EB40B4-5559-40EC-A27F-50AFEE80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90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A57B88-03CA-44C3-ABCF-AD9B3FE48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2308100-B7FC-43DA-AA0A-4DB728DA6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D3C6CB-42AD-497F-9FFB-A9E7C07C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EEF9E4-A4A1-4D6D-8F23-9D4C011F2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FA3C73-B5E9-47D4-AD18-902EE1AB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60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24C8AF4-7CAE-4DEB-ADF4-2122299F86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353D97C-8902-4128-A060-FA47316DC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458D8-2467-48D3-B538-2FCEF2F77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C45FA3-26CE-4CF7-8B88-74589823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D993D0-5577-4912-914F-5A751CADA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9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925225-D9C7-45AC-B4CF-02044662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7DF6B7-05ED-4393-84F6-9D0694E36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62DF57-366E-45AC-95E4-AFBFEEAC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23A006-624D-4DA9-B8B1-F24FBACE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C20836-D35D-4A3C-9A86-55A890343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19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9450B1-04B5-4A8E-A148-EC37DF437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9830A6-9D1F-48C5-AD9D-3D4C9A967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00B15D-A552-4930-A5DA-AB69F553E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FEEB04-0C4A-42A9-8B41-5D623C54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70A364-373A-462B-B32E-A70981441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4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B6D40A-C32A-4357-814B-7B32C0EA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6B93BC-6041-417A-8256-F421F341E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640870-D96D-4CD1-BCEA-00DB75FBC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438BD5-C0C9-43E3-8C05-2BBA0686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8853E5-6FBB-4E1C-9A1D-11A05ADB4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969DB3-03F1-4055-A73B-3145ABA8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236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A0F33-6A0F-425A-B44C-FF330C855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D218657-9BAB-47B8-80BA-8C460C3D5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4B102D-EDEC-4CAC-91C5-F7323104C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8CED452-5428-4EFA-A553-0FA65F40E7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70DD9A-F5D4-4B4B-8480-A3BEE47CAD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69C1ED-5CCB-45F7-AFFA-724319C9F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E53A07F-ED99-45B1-8522-36600C84F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974DD5-33D7-4F7A-BFCD-D5F415FD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27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599E61-C00E-4B90-B296-17C3CF7E2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93F468-4287-4DBF-996E-9C4A9BC5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443CF7F-0759-44FB-839A-0413DAC20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9A8940B-E0C4-4FEE-88E5-C2B90EB5D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228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2065E1-B96B-44FB-AAE4-209F1AED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EF0BDA4-8ABB-46F9-93F8-85DC7973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E535A4-0E95-4102-B59A-7B9CD7A8D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671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E9A578-27C3-41A9-9E5C-92FE5F56A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EA9A37-48E1-4103-86EB-F662CB1B0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1FB48F-E083-44D2-B942-B5D926C93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BABC462-B14B-4BC1-8D12-1F2A67D10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B6DC0E-D50F-43DC-83C9-3F29F9EA1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E3424-D12E-4826-9C43-2F0AE7BC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32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001C63-BEC8-4D38-8D2D-D12EE087D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EE6E751-296D-4A97-ABC6-924AEADE1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D0614A-94C2-4271-B4FB-53F0A4D09C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4EF194-A22F-40F2-9FE8-B31EEFBD9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2EA088-22F7-4D3E-B0D8-93C8CD17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6992B1-3630-49D6-909F-99102DA15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1754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D27BA6-23F1-4D8D-A320-2C7A822BB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6A904CF-DE31-4A71-927A-27EB034F3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030F72-0176-4132-B6F3-DEF3AD8632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99AD-139A-4BB3-9E54-8D02C52ADB03}" type="datetimeFigureOut">
              <a:rPr kumimoji="1" lang="ja-JP" altLang="en-US" smtClean="0"/>
              <a:t>2020/10/27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98A0E3-DC2A-44D5-AF9D-0DA12BC4F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A14D2-6D8E-4246-90EF-29A619844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46E3F-FF2F-48B5-9F1E-5CBAB24F9E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59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504956A-E4D1-4D6F-94F0-B50498C06C4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1344663"/>
              </p:ext>
            </p:extLst>
          </p:nvPr>
        </p:nvGraphicFramePr>
        <p:xfrm>
          <a:off x="404664" y="2311400"/>
          <a:ext cx="5760640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patients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Sex, male/female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4/18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Kellgren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-Lawrence grade</a:t>
                      </a:r>
                    </a:p>
                    <a:p>
                      <a:pPr algn="l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Grade 0/I/II/III/IV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8/14/0/0/0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Femorotibial angle,</a:t>
                      </a:r>
                      <a:r>
                        <a:rPr kumimoji="1" lang="en-US" altLang="ja-JP" sz="1400" baseline="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°(range)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177±2.2 (173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180)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4449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years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range)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58.4±8.2 (51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65)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Height,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range)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1.57±0.1 (1.48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1.70)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Body weight,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range)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65.8±9.2 (50.8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80.1)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altLang="ja-JP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ody mass</a:t>
                      </a:r>
                      <a:r>
                        <a:rPr lang="en-US" altLang="ja-JP" sz="14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index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kumimoji="1"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kumimoji="1" lang="en-US" altLang="ja-JP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1"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(range)</a:t>
                      </a:r>
                      <a:endParaRPr kumimoji="1" lang="ja-JP" altLang="en-US" sz="1400" baseline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26.5±3.5 (22.8 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28.1)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160530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271DCCB-C4D1-42DC-9A8F-D184F1F1E6D5}"/>
              </a:ext>
            </a:extLst>
          </p:cNvPr>
          <p:cNvSpPr/>
          <p:nvPr/>
        </p:nvSpPr>
        <p:spPr>
          <a:xfrm>
            <a:off x="335652" y="5500399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for age, height, body weight, body mass index and femorotibial angle are displayed as mean ± standard deviation.</a:t>
            </a:r>
            <a:endParaRPr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5B9C0DE-8F8B-4E13-82F6-0BE3DDFC4C1B}"/>
              </a:ext>
            </a:extLst>
          </p:cNvPr>
          <p:cNvSpPr/>
          <p:nvPr/>
        </p:nvSpPr>
        <p:spPr>
          <a:xfrm>
            <a:off x="404664" y="1928664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1. Patient demographics and clinical characteristics.</a:t>
            </a:r>
          </a:p>
        </p:txBody>
      </p:sp>
    </p:spTree>
    <p:extLst>
      <p:ext uri="{BB962C8B-B14F-4D97-AF65-F5344CB8AC3E}">
        <p14:creationId xmlns:p14="http://schemas.microsoft.com/office/powerpoint/2010/main" val="383300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A62221D1-598C-4388-8DAD-826B26E8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642148"/>
              </p:ext>
            </p:extLst>
          </p:nvPr>
        </p:nvGraphicFramePr>
        <p:xfrm>
          <a:off x="188640" y="2387932"/>
          <a:ext cx="6480000" cy="3022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7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27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2717">
                  <a:extLst>
                    <a:ext uri="{9D8B030D-6E8A-4147-A177-3AD203B41FA5}">
                      <a16:colId xmlns:a16="http://schemas.microsoft.com/office/drawing/2014/main" val="3441027083"/>
                    </a:ext>
                  </a:extLst>
                </a:gridCol>
                <a:gridCol w="1322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245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Preoperative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Postoperative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months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Postoperative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months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2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MMME 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</a:t>
                      </a:r>
                      <a:r>
                        <a:rPr lang="en-US" altLang="ja-JP" sz="1400" baseline="0" dirty="0">
                          <a:latin typeface="Times New Roman"/>
                          <a:cs typeface="Times New Roman"/>
                        </a:rPr>
                        <a:t>˚), 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3.53±1.17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3.69±1.47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4.77±1.48*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0.012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2509717"/>
                  </a:ext>
                </a:extLst>
              </a:tr>
              <a:tr h="44324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MMME 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(90</a:t>
                      </a:r>
                      <a:r>
                        <a:rPr lang="en-US" altLang="ja-JP" sz="1400" baseline="0" dirty="0">
                          <a:latin typeface="Times New Roman"/>
                          <a:cs typeface="Times New Roman"/>
                        </a:rPr>
                        <a:t>˚), 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2.46±0.58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2.61±1.01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3.28±0.84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0.095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562063"/>
                  </a:ext>
                </a:extLst>
              </a:tr>
              <a:tr h="443245">
                <a:tc>
                  <a:txBody>
                    <a:bodyPr/>
                    <a:lstStyle/>
                    <a:p>
                      <a:pPr algn="l"/>
                      <a:r>
                        <a:rPr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 (10</a:t>
                      </a:r>
                      <a:r>
                        <a:rPr lang="en-US" altLang="ja-JP" sz="1400" baseline="0" dirty="0">
                          <a:latin typeface="Times New Roman"/>
                          <a:cs typeface="Times New Roman"/>
                        </a:rPr>
                        <a:t>˚), </a:t>
                      </a:r>
                      <a:r>
                        <a:rPr lang="en-US" altLang="ja-JP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4.29±1.38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3.86±1.65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/>
                          <a:cs typeface="Times New Roman"/>
                        </a:rPr>
                        <a:t>−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3.74±0.57</a:t>
                      </a:r>
                      <a:endParaRPr kumimoji="1" lang="ja-JP" altLang="en-US" sz="1400" baseline="30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0.368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2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MMPE (90</a:t>
                      </a:r>
                      <a:r>
                        <a:rPr kumimoji="1" lang="en-US" altLang="ja-JP" sz="1400" dirty="0">
                          <a:latin typeface="Times New Roman"/>
                          <a:cs typeface="Times New Roman"/>
                        </a:rPr>
                        <a:t>˚), </a:t>
                      </a: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4.60±1.27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3.21±1.03*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3.49±1.05*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0.001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2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posterior translation during knee flexion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8.89±1.98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7.07±1.87*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7.23±1.74*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 0.001</a:t>
                      </a:r>
                      <a:endParaRPr kumimoji="1" lang="ja-JP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5100000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810E62A-5EF4-4808-8386-9671113AD21C}"/>
              </a:ext>
            </a:extLst>
          </p:cNvPr>
          <p:cNvSpPr/>
          <p:nvPr/>
        </p:nvSpPr>
        <p:spPr>
          <a:xfrm>
            <a:off x="188640" y="2000672"/>
            <a:ext cx="63367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2. Measurements of magnetic resonance images.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E508A4-0C8D-48CD-9DD4-0DBD1A2703EA}"/>
              </a:ext>
            </a:extLst>
          </p:cNvPr>
          <p:cNvSpPr/>
          <p:nvPr/>
        </p:nvSpPr>
        <p:spPr>
          <a:xfrm>
            <a:off x="187920" y="5592297"/>
            <a:ext cx="648072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are displayed as mean ± standard deviation. Dunnett’s multiple comparison post hoc test was used to compare the preoperative and postoperative measurements. * P &lt; 0.05</a:t>
            </a:r>
            <a:r>
              <a:rPr lang="ja-JP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compared with preoperative values. </a:t>
            </a:r>
            <a:r>
              <a:rPr lang="en-US" altLang="ja-JP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MMME: </a:t>
            </a:r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meniscus medial extrusion, </a:t>
            </a:r>
            <a:r>
              <a:rPr lang="en-US" altLang="ja-JP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MMPE: </a:t>
            </a:r>
            <a:r>
              <a:rPr lang="en-US" altLang="ja-JP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 meniscus posterior extrusion.</a:t>
            </a:r>
            <a:endParaRPr lang="ja-JP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81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108BF3F-121E-415B-9178-21AF8B991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84253"/>
              </p:ext>
            </p:extLst>
          </p:nvPr>
        </p:nvGraphicFramePr>
        <p:xfrm>
          <a:off x="352056" y="2148259"/>
          <a:ext cx="6289604" cy="4072806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521884">
                  <a:extLst>
                    <a:ext uri="{9D8B030D-6E8A-4147-A177-3AD203B41FA5}">
                      <a16:colId xmlns:a16="http://schemas.microsoft.com/office/drawing/2014/main" val="3882974123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1679046557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44013569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3394026641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757933460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3122725048"/>
                    </a:ext>
                  </a:extLst>
                </a:gridCol>
                <a:gridCol w="7209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37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Patella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Trochlear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3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1.5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1.6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11451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 ± 1.2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2.3 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0.002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23972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0.7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0.5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16483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13955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0.003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676841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086" marR="6086" marT="6086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0.7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E87D6F-1467-4120-808A-F391170D2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48" y="1644203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3. Differences in patella and trochlear cartilage status (ICRS grade) between primary and second-look arthroscopy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28206C-9338-43E5-A231-27A15B130F5D}"/>
              </a:ext>
            </a:extLst>
          </p:cNvPr>
          <p:cNvSpPr/>
          <p:nvPr/>
        </p:nvSpPr>
        <p:spPr>
          <a:xfrm>
            <a:off x="521296" y="6511661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are displayed as a mean ± standard deviation. Significance was determined with use of Wilcoxon signed-rank test. *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1200" dirty="0">
                <a:latin typeface="Times New Roman" pitchFamily="18" charset="0"/>
                <a:cs typeface="Times New Roman" pitchFamily="18" charset="0"/>
              </a:rPr>
              <a:t>&lt; 0.05. ICRS, International Cartilage Research Society</a:t>
            </a:r>
          </a:p>
        </p:txBody>
      </p:sp>
    </p:spTree>
    <p:extLst>
      <p:ext uri="{BB962C8B-B14F-4D97-AF65-F5344CB8AC3E}">
        <p14:creationId xmlns:p14="http://schemas.microsoft.com/office/powerpoint/2010/main" val="198530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585F6FAC-2A1D-45E8-A75E-BBF01362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837510"/>
              </p:ext>
            </p:extLst>
          </p:nvPr>
        </p:nvGraphicFramePr>
        <p:xfrm>
          <a:off x="352056" y="2148259"/>
          <a:ext cx="6336704" cy="4072806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548696">
                  <a:extLst>
                    <a:ext uri="{9D8B030D-6E8A-4147-A177-3AD203B41FA5}">
                      <a16:colId xmlns:a16="http://schemas.microsoft.com/office/drawing/2014/main" val="3882974123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1679046557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44013569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576091176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757933460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938459645"/>
                    </a:ext>
                  </a:extLst>
                </a:gridCol>
                <a:gridCol w="723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37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Medial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femoral condyle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Lateral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femoral condyle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37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0.6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1.3 </a:t>
                      </a:r>
                      <a:r>
                        <a:rPr lang="en-US" altLang="ja-JP" sz="12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0.7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1.1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0.02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0.4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0.7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11451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0.6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 ± 0.7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0.01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 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 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23972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0.7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1.1 ± 0.8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0.02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 ± 0.3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 ± 0.2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-0.1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16483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 </a:t>
                      </a: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0.003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13955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1.5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2.0 </a:t>
                      </a:r>
                      <a:r>
                        <a:rPr lang="en-US" altLang="ja-JP" sz="12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0.4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0.4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676841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1.8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1.7 </a:t>
                      </a:r>
                      <a:r>
                        <a:rPr lang="en-US" altLang="ja-JP" sz="1200" b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-0.1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0.3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 ± 0.8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0.4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0.7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1.4 ± 0.8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 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 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086" marR="6086" marT="6086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1.0 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0.8 ± 0.8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-0.1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0.2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 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0.5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7941F17-EFF1-4092-8388-240E8EB62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48" y="1644203"/>
            <a:ext cx="59766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4. Differences in femoral cartilage status (ICRS grade) between primary and second-look arthroscopy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F55F65B-1328-4879-9F5F-73F052B3404B}"/>
              </a:ext>
            </a:extLst>
          </p:cNvPr>
          <p:cNvSpPr/>
          <p:nvPr/>
        </p:nvSpPr>
        <p:spPr>
          <a:xfrm>
            <a:off x="328506" y="6816260"/>
            <a:ext cx="63367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are displayed as a mean ± standard deviation. Significance was determined with use of Wilcoxon signed-rank test. *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1200" dirty="0">
                <a:latin typeface="Times New Roman" pitchFamily="18" charset="0"/>
                <a:cs typeface="Times New Roman" pitchFamily="18" charset="0"/>
              </a:rPr>
              <a:t>&lt; 0.05. ICRS, International Cartilage Research Society</a:t>
            </a:r>
          </a:p>
        </p:txBody>
      </p:sp>
    </p:spTree>
    <p:extLst>
      <p:ext uri="{BB962C8B-B14F-4D97-AF65-F5344CB8AC3E}">
        <p14:creationId xmlns:p14="http://schemas.microsoft.com/office/powerpoint/2010/main" val="89694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4D58E80-EC1E-40E1-B196-FBA02EC31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550382"/>
              </p:ext>
            </p:extLst>
          </p:nvPr>
        </p:nvGraphicFramePr>
        <p:xfrm>
          <a:off x="332656" y="2678361"/>
          <a:ext cx="6192694" cy="25918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902">
                  <a:extLst>
                    <a:ext uri="{9D8B030D-6E8A-4147-A177-3AD203B41FA5}">
                      <a16:colId xmlns:a16="http://schemas.microsoft.com/office/drawing/2014/main" val="3882974123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1679046557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44013569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3148460866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2757933460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1973277136"/>
                    </a:ext>
                  </a:extLst>
                </a:gridCol>
                <a:gridCol w="7047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9305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Medial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tibial plateau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Lateral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tibial plateau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30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Primary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Second-look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value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8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1.6</a:t>
                      </a: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0.7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086" marR="6086" marT="608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 ± 0.5</a:t>
                      </a:r>
                      <a:endParaRPr lang="en-US" altLang="ja-JP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-0.1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0.3 ± 0.4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 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114516"/>
                  </a:ext>
                </a:extLst>
              </a:tr>
              <a:tr h="3718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0.6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0.02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1.2 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-0.3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1.7 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 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 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1.3 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8782" marR="8782" marT="42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8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 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0.7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 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± 0.6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846">
                <a:tc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86" marR="6086" marT="6086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1.0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1.6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0.8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1.0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ja-JP" sz="1200" b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 0.9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n.s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2" marR="8782" marT="4210" marB="0" anchor="ctr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066450C-F6BE-4973-803B-F64E9E21C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656" y="2216696"/>
            <a:ext cx="5832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5. Differences in tibial cartilage status (ICRS grade) between primary and second-look arthroscopy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EB2D5E-3AFB-439D-BF95-1A45F738D078}"/>
              </a:ext>
            </a:extLst>
          </p:cNvPr>
          <p:cNvSpPr/>
          <p:nvPr/>
        </p:nvSpPr>
        <p:spPr>
          <a:xfrm>
            <a:off x="332656" y="5501076"/>
            <a:ext cx="6048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are displayed as a mean ± standard deviation. Significance was determined with use of Wilcoxon signed-rank test. *</a:t>
            </a:r>
            <a:r>
              <a:rPr lang="en-US" altLang="ja-JP" sz="1200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ja-JP" sz="1200" dirty="0">
                <a:latin typeface="Times New Roman" pitchFamily="18" charset="0"/>
                <a:cs typeface="Times New Roman" pitchFamily="18" charset="0"/>
              </a:rPr>
              <a:t>&lt; 0.05. ICRS, International Cartilage Research Society</a:t>
            </a:r>
          </a:p>
        </p:txBody>
      </p:sp>
    </p:spTree>
    <p:extLst>
      <p:ext uri="{BB962C8B-B14F-4D97-AF65-F5344CB8AC3E}">
        <p14:creationId xmlns:p14="http://schemas.microsoft.com/office/powerpoint/2010/main" val="225734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E63EFAC9-8CA8-428D-A56D-61F2A68DF2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19107"/>
              </p:ext>
            </p:extLst>
          </p:nvPr>
        </p:nvGraphicFramePr>
        <p:xfrm>
          <a:off x="1110161" y="2148260"/>
          <a:ext cx="4720795" cy="3247348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752399">
                  <a:extLst>
                    <a:ext uri="{9D8B030D-6E8A-4147-A177-3AD203B41FA5}">
                      <a16:colId xmlns:a16="http://schemas.microsoft.com/office/drawing/2014/main" val="3882974123"/>
                    </a:ext>
                  </a:extLst>
                </a:gridCol>
                <a:gridCol w="992099">
                  <a:extLst>
                    <a:ext uri="{9D8B030D-6E8A-4147-A177-3AD203B41FA5}">
                      <a16:colId xmlns:a16="http://schemas.microsoft.com/office/drawing/2014/main" val="1679046557"/>
                    </a:ext>
                  </a:extLst>
                </a:gridCol>
                <a:gridCol w="992099">
                  <a:extLst>
                    <a:ext uri="{9D8B030D-6E8A-4147-A177-3AD203B41FA5}">
                      <a16:colId xmlns:a16="http://schemas.microsoft.com/office/drawing/2014/main" val="44013569"/>
                    </a:ext>
                  </a:extLst>
                </a:gridCol>
                <a:gridCol w="992099">
                  <a:extLst>
                    <a:ext uri="{9D8B030D-6E8A-4147-A177-3AD203B41FA5}">
                      <a16:colId xmlns:a16="http://schemas.microsoft.com/office/drawing/2014/main" val="3929395442"/>
                    </a:ext>
                  </a:extLst>
                </a:gridCol>
                <a:gridCol w="992099">
                  <a:extLst>
                    <a:ext uri="{9D8B030D-6E8A-4147-A177-3AD203B41FA5}">
                      <a16:colId xmlns:a16="http://schemas.microsoft.com/office/drawing/2014/main" val="350916641"/>
                    </a:ext>
                  </a:extLst>
                </a:gridCol>
              </a:tblGrid>
              <a:tr h="200370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medial extrusion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(10</a:t>
                      </a:r>
                      <a:r>
                        <a:rPr lang="en-US" altLang="ja-JP" sz="1200" b="0" baseline="0" dirty="0">
                          <a:solidFill>
                            <a:schemeClr val="tx1"/>
                          </a:solidFill>
                          <a:latin typeface="Times New Roman"/>
                          <a:cs typeface="Times New Roman"/>
                        </a:rPr>
                        <a:t>˚) 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posterior translation 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588" marR="87588" marT="43794" marB="437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marL="0" marR="0" lvl="0" indent="0" algn="ctr" defTabSz="1320759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Area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1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P value</a:t>
                      </a: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P value</a:t>
                      </a: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997338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MF 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0.10</a:t>
                      </a: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0.67</a:t>
                      </a:r>
                    </a:p>
                  </a:txBody>
                  <a:tcPr marL="6086" marR="6086" marT="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0.31</a:t>
                      </a: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0.16</a:t>
                      </a:r>
                    </a:p>
                  </a:txBody>
                  <a:tcPr marL="6086" marR="6086" marT="608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11451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MF 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0.25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0.26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0.28</a:t>
                      </a: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0.20</a:t>
                      </a: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9239721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MF 3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0.25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0.27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0.03</a:t>
                      </a: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0.89</a:t>
                      </a: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164836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MF 4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0.48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0.04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0.14</a:t>
                      </a: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0.53</a:t>
                      </a: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139558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MT 2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0.32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0.21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ja-JP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P 5</a:t>
                      </a:r>
                    </a:p>
                  </a:txBody>
                  <a:tcPr marL="6086" marR="6086" marT="60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0.21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0.36</a:t>
                      </a:r>
                    </a:p>
                  </a:txBody>
                  <a:tcPr marL="6350" marR="6350" marT="6350" marB="0" anchor="b"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0.02</a:t>
                      </a: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0.90</a:t>
                      </a: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5449740"/>
                  </a:ext>
                </a:extLst>
              </a:tr>
              <a:tr h="372110">
                <a:tc>
                  <a:txBody>
                    <a:bodyPr/>
                    <a:lstStyle/>
                    <a:p>
                      <a:pPr indent="0" algn="ctr" fontAlgn="ctr">
                        <a:lnSpc>
                          <a:spcPct val="200000"/>
                        </a:lnSpc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T 2</a:t>
                      </a:r>
                    </a:p>
                  </a:txBody>
                  <a:tcPr marL="6086" marR="6086" marT="6086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0.11</a:t>
                      </a: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ase" latinLnBrk="0" hangingPunct="0">
                        <a:lnSpc>
                          <a:spcPct val="200000"/>
                        </a:lnSpc>
                        <a:spcBef>
                          <a:spcPts val="0"/>
                        </a:spcBef>
                      </a:pPr>
                      <a:r>
                        <a:rPr lang="en-US" altLang="ja-JP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0.61</a:t>
                      </a: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base">
                        <a:lnSpc>
                          <a:spcPct val="2000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0.32</a:t>
                      </a: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  <a:cs typeface="Times New Roman" panose="02020603050405020304" pitchFamily="18" charset="0"/>
                        </a:rPr>
                        <a:t>0.10</a:t>
                      </a:r>
                      <a:endParaRPr lang="en-US" altLang="ja-JP" sz="1200" b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71895"/>
                  </a:ext>
                </a:extLst>
              </a:tr>
            </a:tbl>
          </a:graphicData>
        </a:graphic>
      </p:graphicFrame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EF36B7-BA5D-4152-B8D4-B931E6F92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76" y="1331868"/>
            <a:ext cx="583264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6. Correlation between MM medial extrusion(10</a:t>
            </a:r>
            <a:r>
              <a:rPr lang="en-US" altLang="ja-JP" sz="1200" dirty="0">
                <a:latin typeface="Times New Roman"/>
                <a:cs typeface="Times New Roman"/>
              </a:rPr>
              <a:t> ˚)</a:t>
            </a:r>
            <a:r>
              <a:rPr lang="en-US" altLang="ja-JP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MM posterior translation and the area with significant change of cartilage status (ICRS grade)</a:t>
            </a:r>
            <a:endParaRPr lang="ja-JP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79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1063</Words>
  <Application>Microsoft Office PowerPoint</Application>
  <PresentationFormat>A4 210 x 297 mm</PresentationFormat>
  <Paragraphs>317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ykodama314@gmail.com</dc:creator>
  <cp:lastModifiedBy>粕谷 美紀</cp:lastModifiedBy>
  <cp:revision>40</cp:revision>
  <cp:lastPrinted>2019-02-27T09:15:21Z</cp:lastPrinted>
  <dcterms:created xsi:type="dcterms:W3CDTF">2018-12-20T03:29:02Z</dcterms:created>
  <dcterms:modified xsi:type="dcterms:W3CDTF">2020-10-27T01:34:54Z</dcterms:modified>
</cp:coreProperties>
</file>