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58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0" autoAdjust="0"/>
  </p:normalViewPr>
  <p:slideViewPr>
    <p:cSldViewPr snapToGrid="0">
      <p:cViewPr varScale="1">
        <p:scale>
          <a:sx n="72" d="100"/>
          <a:sy n="72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297D0-8ED6-4820-9732-D0387F374ED9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52D3D-7DB0-4E73-9D64-2ED315EF0C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556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52D3D-7DB0-4E73-9D64-2ED315EF0C1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141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262BE1-2C55-4194-8CAC-DAE92D7AA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60458D-433E-43BD-A410-24C0F15F8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76E691-8CC1-42E1-9BF0-30ACB912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D70858-FF66-46DB-8120-432C1593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32A531-6378-4F7B-A417-7F04F52F2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64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F6433A-80C6-40DB-9114-3A9A8316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C5C821-5D70-4961-8ACC-14340C046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840F3D-97F9-4F40-AD08-64F7416C2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70CC37-C82F-4507-B1C8-9A94FA962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37A53A-7A2C-4CB7-ACA6-F3A1C0517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10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3F7E8E-149A-44AF-B31B-12D21E048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6B7B78-DD39-45F3-982B-06FE7B5F4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B9DC5B-ACC3-44A5-AABB-1032C50C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1D4BB5-80A7-43FD-ADD5-EC4B8622E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70F013-A04E-4CB7-AD3D-8803DCC8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77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07806D-D656-4DEE-89CF-BB4D04CA5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6553DD-12B5-4D18-A975-47343B28B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2D97E4-F00B-4B51-8FE4-2D9775578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A056F0-FCF5-488E-9F21-91564FA14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9A5F4D-2A5D-4503-BD50-71BC25A87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57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C771CB-3A5A-4006-8AD0-FD96E970A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A67060-294D-490C-BBE7-7CE865F98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9944DB-20D9-4F86-91F4-3CC77A83F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D993F3-B2D5-454A-999D-42832D1D9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B117F7-32E0-4CE4-91E4-5F4D2C477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68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C6C0E8-C731-4BEC-925F-CB127479B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8E11EF-29B8-4AF2-B597-8080A70CF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473368-D402-4595-BEB1-A54EB4339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04DD8F-01B7-4D1E-B2F9-77988EBB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25AFDD-8546-45FE-B09A-0320C8F0A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1F1754-38C9-43D6-A322-7C1EC928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36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87D029-A8B4-4BCE-A5DC-DA4DD2F68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BACA8B-F742-47C2-9D4B-5F24B818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88BE6F-285C-42AA-9393-4D54EAF7E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2AB709-B64B-412F-AD86-5AA1FF3894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A649B9-BC90-4E22-A421-4955A5B1A7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2C8325-5F80-4EB4-9E0D-9CD6326C9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556CE0-1A98-47B4-A672-8E0F5BEB4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281A70-D58D-4104-9437-FE9438248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0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812435-1B45-420E-A02F-C32B05E1C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7BD148-E7DC-40AD-B9DE-F4EC7BC9C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8AA0B94-0DF9-4732-B7CA-60C4F5507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D59B24-EBA7-4E14-9D71-BFD1DB66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38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F891BF-A6AD-44C6-9EB3-63A8DE1FD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3B5D0F-5D34-4501-BFD9-3CFA83B4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A3CB71-6321-4FD5-9E32-0D834D8D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63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E19C6-0546-4332-A947-020A19F04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929C81-E1E8-4873-8A11-B2EA3405F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E93B76-F735-4871-A749-B541165DC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81625E-9438-4506-B141-5F88C302E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692ABD-65BB-4890-B83B-F84114F10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A7E858-6F2C-4AA0-AA56-17528B6A8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3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C04F91-1AFE-4008-B18B-69168AA71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61229F8-A444-4A8C-BA3B-B41620042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75C254-376B-4DEF-B3DD-FECBF8926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0FAD25-D227-45C4-836D-4320730D9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69694B-A6F5-4B58-9083-F31408FE0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251505-C716-4900-AC81-6EA98EB8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94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40F53BF-669F-4BEE-9080-B77446E22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B4298B-F919-4EA8-8BAF-E3DA990D1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5D0AC6-41C9-4693-8CE8-C478185D6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9AEA5-8748-46D5-8575-F0EB56E80D86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75DA61-E7D9-4FCC-9DC9-183689313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75F402-90A6-4863-8404-67CBCBC03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4E4C1-890C-4EA0-AD1F-E6F5E03BD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96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6357FBAE-2AB2-4F2C-B288-E1B087E53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779" y="3155908"/>
            <a:ext cx="3291491" cy="243731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C3E027D-CD3C-4F05-9858-3985348DA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160" y="3157944"/>
            <a:ext cx="3163627" cy="243527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9C992DF-1AA8-46DA-A44F-F36EC84CFD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7" y="3132624"/>
            <a:ext cx="3163627" cy="246059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C3B1566-9156-463D-AD2B-82D4C5B0E1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9483" y="366783"/>
            <a:ext cx="3261793" cy="243743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6C8D3EBA-930A-450A-83B7-111B3ECDC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8340" y="367913"/>
            <a:ext cx="3135564" cy="243184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01BF984-409F-40B2-952F-BB0B65DD17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94132" y="3161380"/>
            <a:ext cx="3080620" cy="2431842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D05C811D-06D4-4785-839C-208A5775F8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28618" y="367912"/>
            <a:ext cx="3163626" cy="243630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7942662-5942-4414-91BB-E219CFFC8B6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38884" y="363451"/>
            <a:ext cx="3153380" cy="2431844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D07C2A2-0FA0-48A7-BC0F-CD1D69629881}"/>
              </a:ext>
            </a:extLst>
          </p:cNvPr>
          <p:cNvSpPr txBox="1"/>
          <p:nvPr/>
        </p:nvSpPr>
        <p:spPr>
          <a:xfrm>
            <a:off x="0" y="0"/>
            <a:ext cx="859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Fig.</a:t>
            </a:r>
            <a:r>
              <a:rPr kumimoji="1" lang="ja-JP" altLang="en-US" sz="2000" b="1" dirty="0"/>
              <a:t> </a:t>
            </a:r>
            <a:r>
              <a:rPr kumimoji="1" lang="en-US" altLang="ja-JP" sz="2000" b="1" dirty="0"/>
              <a:t>1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685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>
            <a:extLst>
              <a:ext uri="{FF2B5EF4-FFF2-40B4-BE49-F238E27FC236}">
                <a16:creationId xmlns:a16="http://schemas.microsoft.com/office/drawing/2014/main" id="{1BA56040-3965-42A5-A497-548F93D31E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74" t="2089" r="1353" b="2560"/>
          <a:stretch/>
        </p:blipFill>
        <p:spPr>
          <a:xfrm>
            <a:off x="1485940" y="4143023"/>
            <a:ext cx="3356157" cy="215735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30FF3B-A41E-4968-9340-156A2736FA3A}"/>
              </a:ext>
            </a:extLst>
          </p:cNvPr>
          <p:cNvSpPr txBox="1"/>
          <p:nvPr/>
        </p:nvSpPr>
        <p:spPr>
          <a:xfrm>
            <a:off x="0" y="0"/>
            <a:ext cx="859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Fig.</a:t>
            </a:r>
            <a:r>
              <a:rPr kumimoji="1" lang="ja-JP" altLang="en-US" sz="2000" b="1" dirty="0"/>
              <a:t> </a:t>
            </a:r>
            <a:r>
              <a:rPr lang="en-US" altLang="ja-JP" sz="2000" b="1" dirty="0"/>
              <a:t>2</a:t>
            </a:r>
            <a:endParaRPr kumimoji="1" lang="ja-JP" altLang="en-US" sz="2000" b="1" dirty="0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1825E013-EF90-4565-B82C-893D8D8F6243}"/>
              </a:ext>
            </a:extLst>
          </p:cNvPr>
          <p:cNvGrpSpPr/>
          <p:nvPr/>
        </p:nvGrpSpPr>
        <p:grpSpPr>
          <a:xfrm>
            <a:off x="10971851" y="3072723"/>
            <a:ext cx="1109802" cy="949476"/>
            <a:chOff x="10788052" y="3465983"/>
            <a:chExt cx="1109802" cy="949476"/>
          </a:xfrm>
        </p:grpSpPr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36719020-1910-4A48-BB6F-A3504809BE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6038" t="64436" r="71143"/>
            <a:stretch/>
          </p:blipFill>
          <p:spPr>
            <a:xfrm flipH="1">
              <a:off x="10788052" y="3465983"/>
              <a:ext cx="277660" cy="949476"/>
            </a:xfrm>
            <a:prstGeom prst="rect">
              <a:avLst/>
            </a:prstGeom>
          </p:spPr>
        </p:pic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641D2EAF-F5F7-41E4-B7AE-6EEB382FCE40}"/>
                </a:ext>
              </a:extLst>
            </p:cNvPr>
            <p:cNvSpPr txBox="1"/>
            <p:nvPr/>
          </p:nvSpPr>
          <p:spPr>
            <a:xfrm>
              <a:off x="11010889" y="3940721"/>
              <a:ext cx="8869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>
                  <a:solidFill>
                    <a:srgbClr val="FF0000"/>
                  </a:solidFill>
                </a:rPr>
                <a:t>TAFRO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BA078996-AC7C-4D3D-BDAE-191999A733EB}"/>
                </a:ext>
              </a:extLst>
            </p:cNvPr>
            <p:cNvSpPr txBox="1"/>
            <p:nvPr/>
          </p:nvSpPr>
          <p:spPr>
            <a:xfrm>
              <a:off x="11043410" y="3483443"/>
              <a:ext cx="7571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err="1">
                  <a:solidFill>
                    <a:srgbClr val="0070C0"/>
                  </a:solidFill>
                </a:rPr>
                <a:t>iMCD</a:t>
              </a:r>
              <a:endParaRPr lang="ja-JP" altLang="en-US" sz="1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87" name="グループ化 186">
            <a:extLst>
              <a:ext uri="{FF2B5EF4-FFF2-40B4-BE49-F238E27FC236}">
                <a16:creationId xmlns:a16="http://schemas.microsoft.com/office/drawing/2014/main" id="{AB3F0AE8-5F15-4F89-B7FF-86AE97A30E3A}"/>
              </a:ext>
            </a:extLst>
          </p:cNvPr>
          <p:cNvGrpSpPr/>
          <p:nvPr/>
        </p:nvGrpSpPr>
        <p:grpSpPr>
          <a:xfrm>
            <a:off x="519698" y="3561296"/>
            <a:ext cx="5321169" cy="3222458"/>
            <a:chOff x="-192084" y="284832"/>
            <a:chExt cx="5321169" cy="3222458"/>
          </a:xfrm>
        </p:grpSpPr>
        <p:grpSp>
          <p:nvGrpSpPr>
            <p:cNvPr id="188" name="グループ化 187">
              <a:extLst>
                <a:ext uri="{FF2B5EF4-FFF2-40B4-BE49-F238E27FC236}">
                  <a16:creationId xmlns:a16="http://schemas.microsoft.com/office/drawing/2014/main" id="{55D7E567-D96F-48CA-A670-741CDB5623E6}"/>
                </a:ext>
              </a:extLst>
            </p:cNvPr>
            <p:cNvGrpSpPr/>
            <p:nvPr/>
          </p:nvGrpSpPr>
          <p:grpSpPr>
            <a:xfrm>
              <a:off x="-192084" y="284832"/>
              <a:ext cx="4322399" cy="2886324"/>
              <a:chOff x="-257736" y="-46786"/>
              <a:chExt cx="4635305" cy="2886324"/>
            </a:xfrm>
          </p:grpSpPr>
          <p:grpSp>
            <p:nvGrpSpPr>
              <p:cNvPr id="196" name="グループ化 195">
                <a:extLst>
                  <a:ext uri="{FF2B5EF4-FFF2-40B4-BE49-F238E27FC236}">
                    <a16:creationId xmlns:a16="http://schemas.microsoft.com/office/drawing/2014/main" id="{5F19BFAC-76EF-40F6-B576-382EA3038132}"/>
                  </a:ext>
                </a:extLst>
              </p:cNvPr>
              <p:cNvGrpSpPr/>
              <p:nvPr/>
            </p:nvGrpSpPr>
            <p:grpSpPr>
              <a:xfrm>
                <a:off x="-38449" y="408103"/>
                <a:ext cx="4416018" cy="2431435"/>
                <a:chOff x="-38449" y="408103"/>
                <a:chExt cx="4416018" cy="2431435"/>
              </a:xfrm>
            </p:grpSpPr>
            <p:cxnSp>
              <p:nvCxnSpPr>
                <p:cNvPr id="198" name="コネクタ: カギ線 197">
                  <a:extLst>
                    <a:ext uri="{FF2B5EF4-FFF2-40B4-BE49-F238E27FC236}">
                      <a16:creationId xmlns:a16="http://schemas.microsoft.com/office/drawing/2014/main" id="{57A6E66B-D0D5-4346-B4A2-01BDC97BCD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-409235" y="1526084"/>
                  <a:ext cx="2148032" cy="170184"/>
                </a:xfrm>
                <a:prstGeom prst="bentConnector3">
                  <a:avLst>
                    <a:gd name="adj1" fmla="val 27"/>
                  </a:avLst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コネクタ: カギ線 198">
                  <a:extLst>
                    <a:ext uri="{FF2B5EF4-FFF2-40B4-BE49-F238E27FC236}">
                      <a16:creationId xmlns:a16="http://schemas.microsoft.com/office/drawing/2014/main" id="{B9D16CBC-2AFD-4E33-89F6-FED3B31DAC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9515" y="2685193"/>
                  <a:ext cx="3628054" cy="144682"/>
                </a:xfrm>
                <a:prstGeom prst="bentConnector3">
                  <a:avLst>
                    <a:gd name="adj1" fmla="val 99552"/>
                  </a:avLst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00" name="テキスト ボックス 199">
                  <a:extLst>
                    <a:ext uri="{FF2B5EF4-FFF2-40B4-BE49-F238E27FC236}">
                      <a16:creationId xmlns:a16="http://schemas.microsoft.com/office/drawing/2014/main" id="{A40708FF-0B2E-4E92-B0CC-73073AA43B94}"/>
                    </a:ext>
                  </a:extLst>
                </p:cNvPr>
                <p:cNvSpPr txBox="1"/>
                <p:nvPr/>
              </p:nvSpPr>
              <p:spPr>
                <a:xfrm>
                  <a:off x="-38449" y="408103"/>
                  <a:ext cx="669465" cy="2431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600" b="1" dirty="0"/>
                    <a:t>300</a:t>
                  </a:r>
                </a:p>
                <a:p>
                  <a:pPr algn="ctr"/>
                  <a:endParaRPr kumimoji="1" lang="en-US" altLang="ja-JP" sz="2400" b="1" dirty="0"/>
                </a:p>
                <a:p>
                  <a:pPr algn="ctr"/>
                  <a:r>
                    <a:rPr lang="en-US" altLang="ja-JP" sz="1600" b="1" dirty="0"/>
                    <a:t>200</a:t>
                  </a:r>
                  <a:endParaRPr kumimoji="1" lang="en-US" altLang="ja-JP" sz="1600" b="1" dirty="0"/>
                </a:p>
                <a:p>
                  <a:pPr algn="ctr"/>
                  <a:endParaRPr kumimoji="1" lang="en-US" altLang="ja-JP" sz="2400" b="1" dirty="0"/>
                </a:p>
                <a:p>
                  <a:pPr algn="ctr"/>
                  <a:r>
                    <a:rPr lang="en-US" altLang="ja-JP" sz="1600" b="1" dirty="0"/>
                    <a:t>100</a:t>
                  </a:r>
                  <a:endParaRPr kumimoji="1" lang="en-US" altLang="ja-JP" sz="1600" b="1" dirty="0"/>
                </a:p>
                <a:p>
                  <a:pPr algn="ctr"/>
                  <a:endParaRPr kumimoji="1" lang="en-US" altLang="ja-JP" sz="2400" b="1" dirty="0"/>
                </a:p>
                <a:p>
                  <a:pPr algn="ctr"/>
                  <a:r>
                    <a:rPr kumimoji="1" lang="en-US" altLang="ja-JP" sz="1600" b="1" dirty="0"/>
                    <a:t>0</a:t>
                  </a:r>
                </a:p>
                <a:p>
                  <a:pPr algn="ctr"/>
                  <a:r>
                    <a:rPr kumimoji="1" lang="en-US" altLang="ja-JP" sz="1600" b="1" dirty="0"/>
                    <a:t> </a:t>
                  </a:r>
                  <a:endParaRPr kumimoji="1" lang="ja-JP" altLang="en-US" sz="1600" b="1" dirty="0"/>
                </a:p>
              </p:txBody>
            </p:sp>
            <p:cxnSp>
              <p:nvCxnSpPr>
                <p:cNvPr id="201" name="直線コネクタ 200">
                  <a:extLst>
                    <a:ext uri="{FF2B5EF4-FFF2-40B4-BE49-F238E27FC236}">
                      <a16:creationId xmlns:a16="http://schemas.microsoft.com/office/drawing/2014/main" id="{8749A316-2F08-4490-9979-B748604551D8}"/>
                    </a:ext>
                  </a:extLst>
                </p:cNvPr>
                <p:cNvCxnSpPr/>
                <p:nvPr/>
              </p:nvCxnSpPr>
              <p:spPr>
                <a:xfrm>
                  <a:off x="579689" y="1174785"/>
                  <a:ext cx="169824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直線コネクタ 201">
                  <a:extLst>
                    <a:ext uri="{FF2B5EF4-FFF2-40B4-BE49-F238E27FC236}">
                      <a16:creationId xmlns:a16="http://schemas.microsoft.com/office/drawing/2014/main" id="{2C4F2F2E-3BF5-4F00-AC99-46E565034A3F}"/>
                    </a:ext>
                  </a:extLst>
                </p:cNvPr>
                <p:cNvCxnSpPr/>
                <p:nvPr/>
              </p:nvCxnSpPr>
              <p:spPr>
                <a:xfrm>
                  <a:off x="587123" y="1779341"/>
                  <a:ext cx="169824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7" name="テキスト ボックス 196">
                <a:extLst>
                  <a:ext uri="{FF2B5EF4-FFF2-40B4-BE49-F238E27FC236}">
                    <a16:creationId xmlns:a16="http://schemas.microsoft.com/office/drawing/2014/main" id="{0735205C-3A51-4D3E-80E9-08E0116AF5D1}"/>
                  </a:ext>
                </a:extLst>
              </p:cNvPr>
              <p:cNvSpPr txBox="1"/>
              <p:nvPr/>
            </p:nvSpPr>
            <p:spPr>
              <a:xfrm>
                <a:off x="-257736" y="-46786"/>
                <a:ext cx="11332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b="1" dirty="0"/>
                  <a:t>LOS</a:t>
                </a:r>
                <a:endParaRPr kumimoji="1" lang="en-US" altLang="ja-JP" sz="1400" b="1" dirty="0"/>
              </a:p>
              <a:p>
                <a:pPr algn="ctr"/>
                <a:r>
                  <a:rPr lang="en-US" altLang="ja-JP" sz="1400" b="1" dirty="0"/>
                  <a:t>[Days</a:t>
                </a:r>
                <a:r>
                  <a:rPr kumimoji="1" lang="en-US" altLang="ja-JP" sz="1400" b="1" dirty="0"/>
                  <a:t>]</a:t>
                </a:r>
                <a:endParaRPr kumimoji="1" lang="ja-JP" altLang="en-US" sz="1400" b="1" dirty="0"/>
              </a:p>
            </p:txBody>
          </p:sp>
        </p:grp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4364A8BA-989F-46E4-8B98-93C624EBDD54}"/>
                </a:ext>
              </a:extLst>
            </p:cNvPr>
            <p:cNvCxnSpPr/>
            <p:nvPr/>
          </p:nvCxnSpPr>
          <p:spPr>
            <a:xfrm>
              <a:off x="586560" y="2720932"/>
              <a:ext cx="15836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E674E848-6343-4F03-8A67-0A601494D0F1}"/>
                </a:ext>
              </a:extLst>
            </p:cNvPr>
            <p:cNvSpPr txBox="1"/>
            <p:nvPr/>
          </p:nvSpPr>
          <p:spPr>
            <a:xfrm>
              <a:off x="4072360" y="2719175"/>
              <a:ext cx="10567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 err="1"/>
                <a:t>ChE</a:t>
              </a:r>
              <a:endParaRPr kumimoji="1" lang="en-US" altLang="ja-JP" sz="1400" b="1" dirty="0"/>
            </a:p>
            <a:p>
              <a:pPr algn="ctr"/>
              <a:r>
                <a:rPr lang="en-US" altLang="ja-JP" sz="1400" b="1" dirty="0"/>
                <a:t>[U/L</a:t>
              </a:r>
              <a:r>
                <a:rPr kumimoji="1" lang="en-US" altLang="ja-JP" sz="1400" b="1" dirty="0"/>
                <a:t>]</a:t>
              </a:r>
              <a:endParaRPr kumimoji="1" lang="ja-JP" altLang="en-US" sz="1400" b="1" dirty="0"/>
            </a:p>
          </p:txBody>
        </p: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64EEE385-BE7A-4B3B-A04E-92CD0215C44A}"/>
                </a:ext>
              </a:extLst>
            </p:cNvPr>
            <p:cNvCxnSpPr>
              <a:cxnSpLocks/>
            </p:cNvCxnSpPr>
            <p:nvPr/>
          </p:nvCxnSpPr>
          <p:spPr>
            <a:xfrm>
              <a:off x="3218350" y="3026133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直線コネクタ 191">
              <a:extLst>
                <a:ext uri="{FF2B5EF4-FFF2-40B4-BE49-F238E27FC236}">
                  <a16:creationId xmlns:a16="http://schemas.microsoft.com/office/drawing/2014/main" id="{0BAA0C43-4E12-43AD-8277-BFB8D914C3E9}"/>
                </a:ext>
              </a:extLst>
            </p:cNvPr>
            <p:cNvCxnSpPr>
              <a:cxnSpLocks/>
            </p:cNvCxnSpPr>
            <p:nvPr/>
          </p:nvCxnSpPr>
          <p:spPr>
            <a:xfrm>
              <a:off x="2372785" y="3029185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直線コネクタ 192">
              <a:extLst>
                <a:ext uri="{FF2B5EF4-FFF2-40B4-BE49-F238E27FC236}">
                  <a16:creationId xmlns:a16="http://schemas.microsoft.com/office/drawing/2014/main" id="{F2594653-F453-41D8-90E8-867C56450811}"/>
                </a:ext>
              </a:extLst>
            </p:cNvPr>
            <p:cNvCxnSpPr>
              <a:cxnSpLocks/>
            </p:cNvCxnSpPr>
            <p:nvPr/>
          </p:nvCxnSpPr>
          <p:spPr>
            <a:xfrm>
              <a:off x="1542349" y="3026133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直線コネクタ 193">
              <a:extLst>
                <a:ext uri="{FF2B5EF4-FFF2-40B4-BE49-F238E27FC236}">
                  <a16:creationId xmlns:a16="http://schemas.microsoft.com/office/drawing/2014/main" id="{DD936FEC-3816-40A0-ACC8-E711638707CC}"/>
                </a:ext>
              </a:extLst>
            </p:cNvPr>
            <p:cNvCxnSpPr>
              <a:cxnSpLocks/>
            </p:cNvCxnSpPr>
            <p:nvPr/>
          </p:nvCxnSpPr>
          <p:spPr>
            <a:xfrm>
              <a:off x="748443" y="3026324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42963A79-D729-4609-8DAB-7A9B4BAB34F2}"/>
                </a:ext>
              </a:extLst>
            </p:cNvPr>
            <p:cNvSpPr txBox="1"/>
            <p:nvPr/>
          </p:nvSpPr>
          <p:spPr>
            <a:xfrm>
              <a:off x="520515" y="3137958"/>
              <a:ext cx="38976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 0        100       200       300       400       </a:t>
              </a:r>
              <a:endParaRPr kumimoji="1" lang="ja-JP" altLang="en-US" b="1" dirty="0"/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FC51EC7-6395-4963-8B65-BBE3EE8069AE}"/>
              </a:ext>
            </a:extLst>
          </p:cNvPr>
          <p:cNvGrpSpPr/>
          <p:nvPr/>
        </p:nvGrpSpPr>
        <p:grpSpPr>
          <a:xfrm>
            <a:off x="2612117" y="3733157"/>
            <a:ext cx="1949141" cy="647368"/>
            <a:chOff x="1803710" y="245655"/>
            <a:chExt cx="1949141" cy="647368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C0146B20-E88A-46BE-9B4F-D6D402B8567F}"/>
                </a:ext>
              </a:extLst>
            </p:cNvPr>
            <p:cNvSpPr txBox="1"/>
            <p:nvPr/>
          </p:nvSpPr>
          <p:spPr>
            <a:xfrm>
              <a:off x="2667549" y="246692"/>
              <a:ext cx="1085302" cy="64633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b="1" u="sng" dirty="0"/>
                <a:t>TAFRO</a:t>
              </a:r>
              <a:endParaRPr kumimoji="1" lang="en-US" altLang="ja-JP" sz="1200" b="1" u="sng" dirty="0"/>
            </a:p>
            <a:p>
              <a:r>
                <a:rPr kumimoji="1" lang="en-US" altLang="ja-JP" sz="1200" dirty="0"/>
                <a:t>R</a:t>
              </a:r>
              <a:r>
                <a:rPr kumimoji="1" lang="en-US" altLang="ja-JP" sz="1200" baseline="30000" dirty="0"/>
                <a:t>2</a:t>
              </a:r>
              <a:r>
                <a:rPr kumimoji="1" lang="en-US" altLang="ja-JP" sz="1200" dirty="0"/>
                <a:t> = 0.520</a:t>
              </a:r>
            </a:p>
            <a:p>
              <a:r>
                <a:rPr lang="en-US" altLang="ja-JP" sz="1200" i="1" dirty="0"/>
                <a:t>p</a:t>
              </a:r>
              <a:r>
                <a:rPr lang="en-US" altLang="ja-JP" sz="1200" dirty="0"/>
                <a:t> = 0.0434*</a:t>
              </a:r>
              <a:endParaRPr kumimoji="1" lang="ja-JP" altLang="en-US" sz="1200" dirty="0"/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4B5AB388-FBE9-4DC4-93FC-4986145049E5}"/>
                </a:ext>
              </a:extLst>
            </p:cNvPr>
            <p:cNvSpPr/>
            <p:nvPr/>
          </p:nvSpPr>
          <p:spPr>
            <a:xfrm>
              <a:off x="1803710" y="245655"/>
              <a:ext cx="939490" cy="64633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1200" b="1" u="sng" dirty="0" err="1"/>
                <a:t>iMCD</a:t>
              </a:r>
              <a:endParaRPr lang="en-US" altLang="ja-JP" sz="1200" b="1" u="sng" dirty="0"/>
            </a:p>
            <a:p>
              <a:r>
                <a:rPr lang="en-US" altLang="ja-JP" sz="1200" dirty="0"/>
                <a:t>R</a:t>
              </a:r>
              <a:r>
                <a:rPr lang="en-US" altLang="ja-JP" sz="1200" baseline="30000" dirty="0"/>
                <a:t>2</a:t>
              </a:r>
              <a:r>
                <a:rPr lang="en-US" altLang="ja-JP" sz="1200" dirty="0"/>
                <a:t> = 0.331</a:t>
              </a:r>
            </a:p>
            <a:p>
              <a:r>
                <a:rPr lang="en-US" altLang="ja-JP" sz="1200" i="1" dirty="0"/>
                <a:t>p</a:t>
              </a:r>
              <a:r>
                <a:rPr lang="en-US" altLang="ja-JP" sz="1200" dirty="0"/>
                <a:t> = 0.1763</a:t>
              </a:r>
              <a:endParaRPr lang="ja-JP" altLang="en-US" sz="1200" dirty="0"/>
            </a:p>
          </p:txBody>
        </p:sp>
      </p:grpSp>
      <p:pic>
        <p:nvPicPr>
          <p:cNvPr id="29" name="図 28">
            <a:extLst>
              <a:ext uri="{FF2B5EF4-FFF2-40B4-BE49-F238E27FC236}">
                <a16:creationId xmlns:a16="http://schemas.microsoft.com/office/drawing/2014/main" id="{6FD6A67D-2142-4E50-8125-EB022E6716C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079" t="1788" r="1164" b="1445"/>
          <a:stretch/>
        </p:blipFill>
        <p:spPr>
          <a:xfrm>
            <a:off x="6597650" y="4156669"/>
            <a:ext cx="3354006" cy="2148033"/>
          </a:xfrm>
          <a:prstGeom prst="rect">
            <a:avLst/>
          </a:prstGeom>
        </p:spPr>
      </p:pic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20A4B351-AC86-40D4-B110-1450260A759A}"/>
              </a:ext>
            </a:extLst>
          </p:cNvPr>
          <p:cNvGrpSpPr/>
          <p:nvPr/>
        </p:nvGrpSpPr>
        <p:grpSpPr>
          <a:xfrm>
            <a:off x="5653712" y="3594712"/>
            <a:ext cx="5321169" cy="3213580"/>
            <a:chOff x="-192084" y="284832"/>
            <a:chExt cx="5321169" cy="3213580"/>
          </a:xfrm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561B2C0A-A6C8-4392-ABFD-0531225B28A9}"/>
                </a:ext>
              </a:extLst>
            </p:cNvPr>
            <p:cNvGrpSpPr/>
            <p:nvPr/>
          </p:nvGrpSpPr>
          <p:grpSpPr>
            <a:xfrm>
              <a:off x="-192084" y="284832"/>
              <a:ext cx="4322399" cy="2886324"/>
              <a:chOff x="-257736" y="-46786"/>
              <a:chExt cx="4635305" cy="2886324"/>
            </a:xfrm>
          </p:grpSpPr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44A52BA5-702B-4E67-BD0C-DAB78FC890E3}"/>
                  </a:ext>
                </a:extLst>
              </p:cNvPr>
              <p:cNvGrpSpPr/>
              <p:nvPr/>
            </p:nvGrpSpPr>
            <p:grpSpPr>
              <a:xfrm>
                <a:off x="-38449" y="408103"/>
                <a:ext cx="4416018" cy="2431435"/>
                <a:chOff x="-38449" y="408103"/>
                <a:chExt cx="4416018" cy="2431435"/>
              </a:xfrm>
            </p:grpSpPr>
            <p:cxnSp>
              <p:nvCxnSpPr>
                <p:cNvPr id="42" name="コネクタ: カギ線 41">
                  <a:extLst>
                    <a:ext uri="{FF2B5EF4-FFF2-40B4-BE49-F238E27FC236}">
                      <a16:creationId xmlns:a16="http://schemas.microsoft.com/office/drawing/2014/main" id="{14A84170-B7E4-4915-AA3D-E7BCE6D7FD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-409235" y="1526084"/>
                  <a:ext cx="2148032" cy="170184"/>
                </a:xfrm>
                <a:prstGeom prst="bentConnector3">
                  <a:avLst>
                    <a:gd name="adj1" fmla="val 27"/>
                  </a:avLst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コネクタ: カギ線 42">
                  <a:extLst>
                    <a:ext uri="{FF2B5EF4-FFF2-40B4-BE49-F238E27FC236}">
                      <a16:creationId xmlns:a16="http://schemas.microsoft.com/office/drawing/2014/main" id="{5881BA34-26BF-4DAE-AA17-623FE88128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9515" y="2685193"/>
                  <a:ext cx="3628054" cy="144682"/>
                </a:xfrm>
                <a:prstGeom prst="bentConnector3">
                  <a:avLst>
                    <a:gd name="adj1" fmla="val 99552"/>
                  </a:avLst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4" name="テキスト ボックス 43">
                  <a:extLst>
                    <a:ext uri="{FF2B5EF4-FFF2-40B4-BE49-F238E27FC236}">
                      <a16:creationId xmlns:a16="http://schemas.microsoft.com/office/drawing/2014/main" id="{DC4176FF-B42F-4868-AB27-8BF7B0253E2C}"/>
                    </a:ext>
                  </a:extLst>
                </p:cNvPr>
                <p:cNvSpPr txBox="1"/>
                <p:nvPr/>
              </p:nvSpPr>
              <p:spPr>
                <a:xfrm>
                  <a:off x="-38449" y="408103"/>
                  <a:ext cx="669465" cy="2431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600" b="1" dirty="0"/>
                    <a:t>300</a:t>
                  </a:r>
                </a:p>
                <a:p>
                  <a:pPr algn="ctr"/>
                  <a:endParaRPr kumimoji="1" lang="en-US" altLang="ja-JP" sz="2400" b="1" dirty="0"/>
                </a:p>
                <a:p>
                  <a:pPr algn="ctr"/>
                  <a:r>
                    <a:rPr lang="en-US" altLang="ja-JP" sz="1600" b="1" dirty="0"/>
                    <a:t>200</a:t>
                  </a:r>
                  <a:endParaRPr kumimoji="1" lang="en-US" altLang="ja-JP" sz="1600" b="1" dirty="0"/>
                </a:p>
                <a:p>
                  <a:pPr algn="ctr"/>
                  <a:endParaRPr kumimoji="1" lang="en-US" altLang="ja-JP" sz="2400" b="1" dirty="0"/>
                </a:p>
                <a:p>
                  <a:pPr algn="ctr"/>
                  <a:r>
                    <a:rPr lang="en-US" altLang="ja-JP" sz="1600" b="1" dirty="0"/>
                    <a:t>100</a:t>
                  </a:r>
                  <a:endParaRPr kumimoji="1" lang="en-US" altLang="ja-JP" sz="1600" b="1" dirty="0"/>
                </a:p>
                <a:p>
                  <a:pPr algn="ctr"/>
                  <a:endParaRPr kumimoji="1" lang="en-US" altLang="ja-JP" sz="2400" b="1" dirty="0"/>
                </a:p>
                <a:p>
                  <a:pPr algn="ctr"/>
                  <a:r>
                    <a:rPr kumimoji="1" lang="en-US" altLang="ja-JP" sz="1600" b="1" dirty="0"/>
                    <a:t>0</a:t>
                  </a:r>
                </a:p>
                <a:p>
                  <a:pPr algn="ctr"/>
                  <a:r>
                    <a:rPr kumimoji="1" lang="en-US" altLang="ja-JP" sz="1600" b="1" dirty="0"/>
                    <a:t> </a:t>
                  </a:r>
                  <a:endParaRPr kumimoji="1" lang="ja-JP" altLang="en-US" sz="1600" b="1" dirty="0"/>
                </a:p>
              </p:txBody>
            </p:sp>
            <p:cxnSp>
              <p:nvCxnSpPr>
                <p:cNvPr id="45" name="直線コネクタ 44">
                  <a:extLst>
                    <a:ext uri="{FF2B5EF4-FFF2-40B4-BE49-F238E27FC236}">
                      <a16:creationId xmlns:a16="http://schemas.microsoft.com/office/drawing/2014/main" id="{D985B644-D057-423B-92EC-F4C1F4BEB1A9}"/>
                    </a:ext>
                  </a:extLst>
                </p:cNvPr>
                <p:cNvCxnSpPr/>
                <p:nvPr/>
              </p:nvCxnSpPr>
              <p:spPr>
                <a:xfrm>
                  <a:off x="579689" y="1174785"/>
                  <a:ext cx="169824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C96BB659-6A85-4B91-BC19-8DBDA53589F3}"/>
                    </a:ext>
                  </a:extLst>
                </p:cNvPr>
                <p:cNvCxnSpPr/>
                <p:nvPr/>
              </p:nvCxnSpPr>
              <p:spPr>
                <a:xfrm>
                  <a:off x="587123" y="1779341"/>
                  <a:ext cx="169824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036A99C9-22C6-41E9-8584-A2F3531807C9}"/>
                  </a:ext>
                </a:extLst>
              </p:cNvPr>
              <p:cNvSpPr txBox="1"/>
              <p:nvPr/>
            </p:nvSpPr>
            <p:spPr>
              <a:xfrm>
                <a:off x="-257736" y="-46786"/>
                <a:ext cx="11332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b="1" dirty="0"/>
                  <a:t>LOS</a:t>
                </a:r>
                <a:endParaRPr kumimoji="1" lang="en-US" altLang="ja-JP" sz="1400" b="1" dirty="0"/>
              </a:p>
              <a:p>
                <a:pPr algn="ctr"/>
                <a:r>
                  <a:rPr lang="en-US" altLang="ja-JP" sz="1400" b="1" dirty="0"/>
                  <a:t>[Days</a:t>
                </a:r>
                <a:r>
                  <a:rPr kumimoji="1" lang="en-US" altLang="ja-JP" sz="1400" b="1" dirty="0"/>
                  <a:t>]</a:t>
                </a:r>
                <a:endParaRPr kumimoji="1" lang="ja-JP" altLang="en-US" sz="1400" b="1" dirty="0"/>
              </a:p>
            </p:txBody>
          </p:sp>
        </p:grp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970B852C-F064-433B-85F3-B76D1810DB11}"/>
                </a:ext>
              </a:extLst>
            </p:cNvPr>
            <p:cNvCxnSpPr/>
            <p:nvPr/>
          </p:nvCxnSpPr>
          <p:spPr>
            <a:xfrm>
              <a:off x="586560" y="2720932"/>
              <a:ext cx="15836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380584EB-425F-48F7-A983-0C88CDBDF5C9}"/>
                </a:ext>
              </a:extLst>
            </p:cNvPr>
            <p:cNvSpPr txBox="1"/>
            <p:nvPr/>
          </p:nvSpPr>
          <p:spPr>
            <a:xfrm>
              <a:off x="4072360" y="2719175"/>
              <a:ext cx="10567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/>
                <a:t>CRP</a:t>
              </a:r>
              <a:endParaRPr kumimoji="1" lang="en-US" altLang="ja-JP" sz="1400" b="1" dirty="0"/>
            </a:p>
            <a:p>
              <a:pPr algn="ctr"/>
              <a:r>
                <a:rPr lang="en-US" altLang="ja-JP" sz="1400" b="1" dirty="0"/>
                <a:t>[g/dL</a:t>
              </a:r>
              <a:r>
                <a:rPr kumimoji="1" lang="en-US" altLang="ja-JP" sz="1400" b="1" dirty="0"/>
                <a:t>]</a:t>
              </a:r>
              <a:endParaRPr kumimoji="1" lang="ja-JP" altLang="en-US" sz="1400" b="1" dirty="0"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FF56C078-09F1-41EE-973D-CA7563512624}"/>
                </a:ext>
              </a:extLst>
            </p:cNvPr>
            <p:cNvCxnSpPr>
              <a:cxnSpLocks/>
            </p:cNvCxnSpPr>
            <p:nvPr/>
          </p:nvCxnSpPr>
          <p:spPr>
            <a:xfrm>
              <a:off x="3191716" y="3026133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F05EBDAE-B282-440A-83B6-0F92D4A1A34C}"/>
                </a:ext>
              </a:extLst>
            </p:cNvPr>
            <p:cNvCxnSpPr>
              <a:cxnSpLocks/>
            </p:cNvCxnSpPr>
            <p:nvPr/>
          </p:nvCxnSpPr>
          <p:spPr>
            <a:xfrm>
              <a:off x="2319517" y="3029185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ABEE34C5-DE38-4400-AB37-8BD83A2CDAE3}"/>
                </a:ext>
              </a:extLst>
            </p:cNvPr>
            <p:cNvCxnSpPr>
              <a:cxnSpLocks/>
            </p:cNvCxnSpPr>
            <p:nvPr/>
          </p:nvCxnSpPr>
          <p:spPr>
            <a:xfrm>
              <a:off x="1497959" y="3026133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02FD24D4-4ADC-4425-8DB0-6F030E0A7E85}"/>
                </a:ext>
              </a:extLst>
            </p:cNvPr>
            <p:cNvCxnSpPr>
              <a:cxnSpLocks/>
            </p:cNvCxnSpPr>
            <p:nvPr/>
          </p:nvCxnSpPr>
          <p:spPr>
            <a:xfrm>
              <a:off x="748443" y="3026324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E25DAECF-7182-455B-BABE-150A784EE95A}"/>
                </a:ext>
              </a:extLst>
            </p:cNvPr>
            <p:cNvSpPr txBox="1"/>
            <p:nvPr/>
          </p:nvSpPr>
          <p:spPr>
            <a:xfrm>
              <a:off x="529393" y="3129080"/>
              <a:ext cx="39672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 0        75        150        225        300        </a:t>
              </a:r>
              <a:endParaRPr kumimoji="1" lang="ja-JP" altLang="en-US" b="1" dirty="0"/>
            </a:p>
          </p:txBody>
        </p:sp>
      </p:grpSp>
      <p:pic>
        <p:nvPicPr>
          <p:cNvPr id="47" name="図 46">
            <a:extLst>
              <a:ext uri="{FF2B5EF4-FFF2-40B4-BE49-F238E27FC236}">
                <a16:creationId xmlns:a16="http://schemas.microsoft.com/office/drawing/2014/main" id="{B1DC716E-8724-4FE0-B714-B2C3AE17153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13" t="1803" r="1324" b="1596"/>
          <a:stretch/>
        </p:blipFill>
        <p:spPr>
          <a:xfrm>
            <a:off x="1458560" y="853965"/>
            <a:ext cx="3321120" cy="2171443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85C6CF5C-12B8-41FF-93DF-D0F2DDEB065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063" t="2579" r="1022" b="1815"/>
          <a:stretch/>
        </p:blipFill>
        <p:spPr>
          <a:xfrm>
            <a:off x="6577486" y="904242"/>
            <a:ext cx="3358372" cy="2140859"/>
          </a:xfrm>
          <a:prstGeom prst="rect">
            <a:avLst/>
          </a:prstGeom>
        </p:spPr>
      </p:pic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5BDE4A11-AA0A-45F5-8A0C-6BE8AA1318C3}"/>
              </a:ext>
            </a:extLst>
          </p:cNvPr>
          <p:cNvGrpSpPr/>
          <p:nvPr/>
        </p:nvGrpSpPr>
        <p:grpSpPr>
          <a:xfrm>
            <a:off x="534847" y="330745"/>
            <a:ext cx="5267901" cy="3195824"/>
            <a:chOff x="-138816" y="302588"/>
            <a:chExt cx="5267901" cy="3195824"/>
          </a:xfrm>
        </p:grpSpPr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F8334D62-1DF3-48D6-AA38-7C1A52C65554}"/>
                </a:ext>
              </a:extLst>
            </p:cNvPr>
            <p:cNvGrpSpPr/>
            <p:nvPr/>
          </p:nvGrpSpPr>
          <p:grpSpPr>
            <a:xfrm>
              <a:off x="-138816" y="302588"/>
              <a:ext cx="4269131" cy="2904080"/>
              <a:chOff x="-200610" y="-29030"/>
              <a:chExt cx="4578179" cy="2904080"/>
            </a:xfrm>
          </p:grpSpPr>
          <p:grpSp>
            <p:nvGrpSpPr>
              <p:cNvPr id="58" name="グループ化 57">
                <a:extLst>
                  <a:ext uri="{FF2B5EF4-FFF2-40B4-BE49-F238E27FC236}">
                    <a16:creationId xmlns:a16="http://schemas.microsoft.com/office/drawing/2014/main" id="{DCD4D92B-D1D3-4177-B32F-690D3176937F}"/>
                  </a:ext>
                </a:extLst>
              </p:cNvPr>
              <p:cNvGrpSpPr/>
              <p:nvPr/>
            </p:nvGrpSpPr>
            <p:grpSpPr>
              <a:xfrm>
                <a:off x="9156" y="443615"/>
                <a:ext cx="4368413" cy="2431435"/>
                <a:chOff x="9156" y="443615"/>
                <a:chExt cx="4368413" cy="2431435"/>
              </a:xfrm>
            </p:grpSpPr>
            <p:cxnSp>
              <p:nvCxnSpPr>
                <p:cNvPr id="60" name="コネクタ: カギ線 59">
                  <a:extLst>
                    <a:ext uri="{FF2B5EF4-FFF2-40B4-BE49-F238E27FC236}">
                      <a16:creationId xmlns:a16="http://schemas.microsoft.com/office/drawing/2014/main" id="{035EA5CC-3CF7-458F-ADF5-97C9C3AAF9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-409235" y="1526084"/>
                  <a:ext cx="2148032" cy="170184"/>
                </a:xfrm>
                <a:prstGeom prst="bentConnector3">
                  <a:avLst>
                    <a:gd name="adj1" fmla="val 27"/>
                  </a:avLst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コネクタ: カギ線 60">
                  <a:extLst>
                    <a:ext uri="{FF2B5EF4-FFF2-40B4-BE49-F238E27FC236}">
                      <a16:creationId xmlns:a16="http://schemas.microsoft.com/office/drawing/2014/main" id="{A304B269-F71E-49B4-8722-2E50983776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9515" y="2685193"/>
                  <a:ext cx="3628054" cy="144682"/>
                </a:xfrm>
                <a:prstGeom prst="bentConnector3">
                  <a:avLst>
                    <a:gd name="adj1" fmla="val 99552"/>
                  </a:avLst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2" name="テキスト ボックス 61">
                  <a:extLst>
                    <a:ext uri="{FF2B5EF4-FFF2-40B4-BE49-F238E27FC236}">
                      <a16:creationId xmlns:a16="http://schemas.microsoft.com/office/drawing/2014/main" id="{4410CE97-8EBC-45F2-9DAC-9B378F242E80}"/>
                    </a:ext>
                  </a:extLst>
                </p:cNvPr>
                <p:cNvSpPr txBox="1"/>
                <p:nvPr/>
              </p:nvSpPr>
              <p:spPr>
                <a:xfrm>
                  <a:off x="9156" y="443615"/>
                  <a:ext cx="669465" cy="2431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600" b="1" dirty="0"/>
                    <a:t>12</a:t>
                  </a:r>
                  <a:endParaRPr kumimoji="1" lang="en-US" altLang="ja-JP" sz="1600" b="1" dirty="0"/>
                </a:p>
                <a:p>
                  <a:pPr algn="ctr"/>
                  <a:endParaRPr kumimoji="1" lang="en-US" altLang="ja-JP" sz="2400" b="1" dirty="0"/>
                </a:p>
                <a:p>
                  <a:pPr algn="ctr"/>
                  <a:r>
                    <a:rPr lang="en-US" altLang="ja-JP" sz="1600" b="1" dirty="0"/>
                    <a:t>8</a:t>
                  </a:r>
                </a:p>
                <a:p>
                  <a:pPr algn="ctr"/>
                  <a:endParaRPr kumimoji="1" lang="en-US" altLang="ja-JP" sz="2400" b="1" dirty="0"/>
                </a:p>
                <a:p>
                  <a:pPr algn="ctr"/>
                  <a:r>
                    <a:rPr kumimoji="1" lang="en-US" altLang="ja-JP" sz="1600" b="1" dirty="0"/>
                    <a:t>4</a:t>
                  </a:r>
                </a:p>
                <a:p>
                  <a:pPr algn="ctr"/>
                  <a:endParaRPr kumimoji="1" lang="en-US" altLang="ja-JP" sz="2400" b="1" dirty="0"/>
                </a:p>
                <a:p>
                  <a:pPr algn="ctr"/>
                  <a:r>
                    <a:rPr kumimoji="1" lang="en-US" altLang="ja-JP" sz="1600" b="1" dirty="0"/>
                    <a:t>0</a:t>
                  </a:r>
                </a:p>
                <a:p>
                  <a:pPr algn="ctr"/>
                  <a:r>
                    <a:rPr kumimoji="1" lang="en-US" altLang="ja-JP" sz="1600" b="1" dirty="0"/>
                    <a:t> </a:t>
                  </a:r>
                  <a:endParaRPr kumimoji="1" lang="ja-JP" altLang="en-US" sz="1600" b="1" dirty="0"/>
                </a:p>
              </p:txBody>
            </p: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7FDD8BE8-0A56-40FA-B887-71C230AE6089}"/>
                    </a:ext>
                  </a:extLst>
                </p:cNvPr>
                <p:cNvCxnSpPr/>
                <p:nvPr/>
              </p:nvCxnSpPr>
              <p:spPr>
                <a:xfrm>
                  <a:off x="579689" y="1188017"/>
                  <a:ext cx="169824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線コネクタ 63">
                  <a:extLst>
                    <a:ext uri="{FF2B5EF4-FFF2-40B4-BE49-F238E27FC236}">
                      <a16:creationId xmlns:a16="http://schemas.microsoft.com/office/drawing/2014/main" id="{CDB7F098-2BBD-4B9C-B6CA-B2D71873AB3E}"/>
                    </a:ext>
                  </a:extLst>
                </p:cNvPr>
                <p:cNvCxnSpPr/>
                <p:nvPr/>
              </p:nvCxnSpPr>
              <p:spPr>
                <a:xfrm>
                  <a:off x="587123" y="1758800"/>
                  <a:ext cx="169824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E42EB227-DDF5-4754-8C03-79CE2C5594A7}"/>
                  </a:ext>
                </a:extLst>
              </p:cNvPr>
              <p:cNvSpPr txBox="1"/>
              <p:nvPr/>
            </p:nvSpPr>
            <p:spPr>
              <a:xfrm>
                <a:off x="-200610" y="-29030"/>
                <a:ext cx="11332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400" b="1" dirty="0"/>
                  <a:t>PCT</a:t>
                </a:r>
              </a:p>
              <a:p>
                <a:pPr algn="ctr"/>
                <a:r>
                  <a:rPr lang="en-US" altLang="ja-JP" sz="1400" b="1" dirty="0"/>
                  <a:t>[ng/mL</a:t>
                </a:r>
                <a:r>
                  <a:rPr kumimoji="1" lang="en-US" altLang="ja-JP" sz="1400" b="1" dirty="0"/>
                  <a:t>]</a:t>
                </a:r>
                <a:endParaRPr kumimoji="1" lang="ja-JP" altLang="en-US" sz="1400" b="1" dirty="0"/>
              </a:p>
            </p:txBody>
          </p:sp>
        </p:grp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74AFF3B0-6129-4E66-A1D2-635F35CF715D}"/>
                </a:ext>
              </a:extLst>
            </p:cNvPr>
            <p:cNvCxnSpPr/>
            <p:nvPr/>
          </p:nvCxnSpPr>
          <p:spPr>
            <a:xfrm>
              <a:off x="586560" y="2768425"/>
              <a:ext cx="15836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EF4126FC-5C59-45E0-BB58-0AA883DDE057}"/>
                </a:ext>
              </a:extLst>
            </p:cNvPr>
            <p:cNvSpPr txBox="1"/>
            <p:nvPr/>
          </p:nvSpPr>
          <p:spPr>
            <a:xfrm>
              <a:off x="4072360" y="2719175"/>
              <a:ext cx="10567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/>
                <a:t>CRP</a:t>
              </a:r>
              <a:endParaRPr kumimoji="1" lang="en-US" altLang="ja-JP" sz="1400" b="1" dirty="0"/>
            </a:p>
            <a:p>
              <a:pPr algn="ctr"/>
              <a:r>
                <a:rPr lang="en-US" altLang="ja-JP" sz="1400" b="1" dirty="0"/>
                <a:t>[g/dL</a:t>
              </a:r>
              <a:r>
                <a:rPr kumimoji="1" lang="en-US" altLang="ja-JP" sz="1400" b="1" dirty="0"/>
                <a:t>]</a:t>
              </a:r>
              <a:endParaRPr kumimoji="1" lang="ja-JP" altLang="en-US" sz="1400" b="1" dirty="0"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A3821AE1-1AF6-4684-971F-F0D262143061}"/>
                </a:ext>
              </a:extLst>
            </p:cNvPr>
            <p:cNvCxnSpPr>
              <a:cxnSpLocks/>
            </p:cNvCxnSpPr>
            <p:nvPr/>
          </p:nvCxnSpPr>
          <p:spPr>
            <a:xfrm>
              <a:off x="3191716" y="3026133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5F98B06F-71E0-4AE2-A2DB-EC1C8E14AECF}"/>
                </a:ext>
              </a:extLst>
            </p:cNvPr>
            <p:cNvCxnSpPr>
              <a:cxnSpLocks/>
            </p:cNvCxnSpPr>
            <p:nvPr/>
          </p:nvCxnSpPr>
          <p:spPr>
            <a:xfrm>
              <a:off x="2319517" y="3029185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72C96BA0-8521-465C-8820-BA2C9F6154B1}"/>
                </a:ext>
              </a:extLst>
            </p:cNvPr>
            <p:cNvCxnSpPr>
              <a:cxnSpLocks/>
            </p:cNvCxnSpPr>
            <p:nvPr/>
          </p:nvCxnSpPr>
          <p:spPr>
            <a:xfrm>
              <a:off x="1497959" y="3026133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517A1468-83C9-46B7-BB33-655A61C2BDD2}"/>
                </a:ext>
              </a:extLst>
            </p:cNvPr>
            <p:cNvCxnSpPr>
              <a:cxnSpLocks/>
            </p:cNvCxnSpPr>
            <p:nvPr/>
          </p:nvCxnSpPr>
          <p:spPr>
            <a:xfrm>
              <a:off x="748443" y="3026324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A5DD48F7-4892-423E-B75B-D4628799094F}"/>
                </a:ext>
              </a:extLst>
            </p:cNvPr>
            <p:cNvSpPr txBox="1"/>
            <p:nvPr/>
          </p:nvSpPr>
          <p:spPr>
            <a:xfrm>
              <a:off x="529394" y="3129080"/>
              <a:ext cx="39173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 0        75        150       225        300        </a:t>
              </a:r>
              <a:endParaRPr kumimoji="1" lang="ja-JP" altLang="en-US" b="1" dirty="0"/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BF1A8F07-E896-48F2-8130-5B5CA446AEF2}"/>
              </a:ext>
            </a:extLst>
          </p:cNvPr>
          <p:cNvGrpSpPr/>
          <p:nvPr/>
        </p:nvGrpSpPr>
        <p:grpSpPr>
          <a:xfrm>
            <a:off x="5553942" y="343094"/>
            <a:ext cx="5379411" cy="3195824"/>
            <a:chOff x="-250326" y="302588"/>
            <a:chExt cx="5379411" cy="3195824"/>
          </a:xfrm>
        </p:grpSpPr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DCC8C31F-00F3-427D-82CB-ECBE9E35FB0E}"/>
                </a:ext>
              </a:extLst>
            </p:cNvPr>
            <p:cNvGrpSpPr/>
            <p:nvPr/>
          </p:nvGrpSpPr>
          <p:grpSpPr>
            <a:xfrm>
              <a:off x="-250326" y="302588"/>
              <a:ext cx="4380641" cy="2930123"/>
              <a:chOff x="-320190" y="-29030"/>
              <a:chExt cx="4697759" cy="2930123"/>
            </a:xfrm>
          </p:grpSpPr>
          <p:cxnSp>
            <p:nvCxnSpPr>
              <p:cNvPr id="75" name="直線コネクタ 74">
                <a:extLst>
                  <a:ext uri="{FF2B5EF4-FFF2-40B4-BE49-F238E27FC236}">
                    <a16:creationId xmlns:a16="http://schemas.microsoft.com/office/drawing/2014/main" id="{4E263E59-D919-4454-9A6A-1D4A0AC631D0}"/>
                  </a:ext>
                </a:extLst>
              </p:cNvPr>
              <p:cNvCxnSpPr/>
              <p:nvPr/>
            </p:nvCxnSpPr>
            <p:spPr>
              <a:xfrm>
                <a:off x="586706" y="2685192"/>
                <a:ext cx="169824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76" name="グループ化 75">
                <a:extLst>
                  <a:ext uri="{FF2B5EF4-FFF2-40B4-BE49-F238E27FC236}">
                    <a16:creationId xmlns:a16="http://schemas.microsoft.com/office/drawing/2014/main" id="{A39F8A9E-34F8-4F2C-B0C3-323F0BF5DC27}"/>
                  </a:ext>
                </a:extLst>
              </p:cNvPr>
              <p:cNvGrpSpPr/>
              <p:nvPr/>
            </p:nvGrpSpPr>
            <p:grpSpPr>
              <a:xfrm>
                <a:off x="-320190" y="-29030"/>
                <a:ext cx="4697759" cy="2930123"/>
                <a:chOff x="-320190" y="-29030"/>
                <a:chExt cx="4697759" cy="2930123"/>
              </a:xfrm>
            </p:grpSpPr>
            <p:grpSp>
              <p:nvGrpSpPr>
                <p:cNvPr id="77" name="グループ化 76">
                  <a:extLst>
                    <a:ext uri="{FF2B5EF4-FFF2-40B4-BE49-F238E27FC236}">
                      <a16:creationId xmlns:a16="http://schemas.microsoft.com/office/drawing/2014/main" id="{7C63CB44-4E63-43C4-8DD1-06BEEB958BDF}"/>
                    </a:ext>
                  </a:extLst>
                </p:cNvPr>
                <p:cNvGrpSpPr/>
                <p:nvPr/>
              </p:nvGrpSpPr>
              <p:grpSpPr>
                <a:xfrm>
                  <a:off x="-152092" y="408103"/>
                  <a:ext cx="4529661" cy="2492990"/>
                  <a:chOff x="-152092" y="408103"/>
                  <a:chExt cx="4529661" cy="2492990"/>
                </a:xfrm>
              </p:grpSpPr>
              <p:cxnSp>
                <p:nvCxnSpPr>
                  <p:cNvPr id="79" name="コネクタ: カギ線 78">
                    <a:extLst>
                      <a:ext uri="{FF2B5EF4-FFF2-40B4-BE49-F238E27FC236}">
                        <a16:creationId xmlns:a16="http://schemas.microsoft.com/office/drawing/2014/main" id="{8A6A4557-E1DD-439F-A946-6CA84472F4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 flipH="1">
                    <a:off x="-409235" y="1526084"/>
                    <a:ext cx="2148032" cy="170184"/>
                  </a:xfrm>
                  <a:prstGeom prst="bentConnector3">
                    <a:avLst>
                      <a:gd name="adj1" fmla="val 27"/>
                    </a:avLst>
                  </a:prstGeom>
                  <a:ln w="381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コネクタ: カギ線 79">
                    <a:extLst>
                      <a:ext uri="{FF2B5EF4-FFF2-40B4-BE49-F238E27FC236}">
                        <a16:creationId xmlns:a16="http://schemas.microsoft.com/office/drawing/2014/main" id="{74DF8968-AF49-4E37-A532-BB6D77F0EB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9515" y="2685193"/>
                    <a:ext cx="3628054" cy="144682"/>
                  </a:xfrm>
                  <a:prstGeom prst="bentConnector3">
                    <a:avLst>
                      <a:gd name="adj1" fmla="val 99552"/>
                    </a:avLst>
                  </a:prstGeom>
                  <a:ln w="381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1" name="テキスト ボックス 80">
                    <a:extLst>
                      <a:ext uri="{FF2B5EF4-FFF2-40B4-BE49-F238E27FC236}">
                        <a16:creationId xmlns:a16="http://schemas.microsoft.com/office/drawing/2014/main" id="{1014CEEB-6A64-4F7B-8FDD-13E762485DE1}"/>
                      </a:ext>
                    </a:extLst>
                  </p:cNvPr>
                  <p:cNvSpPr txBox="1"/>
                  <p:nvPr/>
                </p:nvSpPr>
                <p:spPr>
                  <a:xfrm>
                    <a:off x="-152092" y="408103"/>
                    <a:ext cx="783110" cy="249299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en-US" altLang="ja-JP" sz="1600" b="1" dirty="0"/>
                      <a:t>2000</a:t>
                    </a:r>
                  </a:p>
                  <a:p>
                    <a:pPr algn="ctr"/>
                    <a:endParaRPr kumimoji="1" lang="en-US" altLang="ja-JP" sz="1200" b="1" dirty="0"/>
                  </a:p>
                  <a:p>
                    <a:pPr algn="ctr"/>
                    <a:r>
                      <a:rPr lang="en-US" altLang="ja-JP" sz="1600" b="1" dirty="0"/>
                      <a:t>1500</a:t>
                    </a:r>
                    <a:endParaRPr kumimoji="1" lang="en-US" altLang="ja-JP" sz="1600" b="1" dirty="0"/>
                  </a:p>
                  <a:p>
                    <a:pPr algn="ctr"/>
                    <a:endParaRPr kumimoji="1" lang="en-US" altLang="ja-JP" sz="1200" b="1" dirty="0"/>
                  </a:p>
                  <a:p>
                    <a:pPr algn="ctr"/>
                    <a:r>
                      <a:rPr lang="en-US" altLang="ja-JP" sz="1600" b="1" dirty="0"/>
                      <a:t>1000</a:t>
                    </a:r>
                  </a:p>
                  <a:p>
                    <a:pPr algn="ctr"/>
                    <a:endParaRPr kumimoji="1" lang="en-US" altLang="ja-JP" sz="1200" b="1" dirty="0"/>
                  </a:p>
                  <a:p>
                    <a:pPr algn="ctr"/>
                    <a:r>
                      <a:rPr lang="en-US" altLang="ja-JP" sz="1600" b="1" dirty="0"/>
                      <a:t>500</a:t>
                    </a:r>
                    <a:endParaRPr kumimoji="1" lang="en-US" altLang="ja-JP" sz="1600" b="1" dirty="0"/>
                  </a:p>
                  <a:p>
                    <a:pPr algn="ctr"/>
                    <a:endParaRPr kumimoji="1" lang="en-US" altLang="ja-JP" sz="1200" b="1" dirty="0"/>
                  </a:p>
                  <a:p>
                    <a:pPr algn="ctr"/>
                    <a:r>
                      <a:rPr kumimoji="1" lang="en-US" altLang="ja-JP" sz="1600" b="1" dirty="0"/>
                      <a:t>0</a:t>
                    </a:r>
                  </a:p>
                  <a:p>
                    <a:pPr algn="ctr"/>
                    <a:endParaRPr kumimoji="1" lang="en-US" altLang="ja-JP" sz="1200" b="1" dirty="0"/>
                  </a:p>
                  <a:p>
                    <a:pPr algn="ctr"/>
                    <a:r>
                      <a:rPr kumimoji="1" lang="en-US" altLang="ja-JP" sz="1600" b="1" dirty="0"/>
                      <a:t>-500 </a:t>
                    </a:r>
                    <a:endParaRPr kumimoji="1" lang="ja-JP" altLang="en-US" sz="1600" b="1" dirty="0"/>
                  </a:p>
                </p:txBody>
              </p: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6981230C-51AC-4108-9EE0-4858991ABBAC}"/>
                      </a:ext>
                    </a:extLst>
                  </p:cNvPr>
                  <p:cNvCxnSpPr/>
                  <p:nvPr/>
                </p:nvCxnSpPr>
                <p:spPr>
                  <a:xfrm>
                    <a:off x="579689" y="983830"/>
                    <a:ext cx="169824" cy="0"/>
                  </a:xfrm>
                  <a:prstGeom prst="line">
                    <a:avLst/>
                  </a:prstGeom>
                  <a:ln w="381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D6F314CD-3969-4686-AC87-E931665720A0}"/>
                      </a:ext>
                    </a:extLst>
                  </p:cNvPr>
                  <p:cNvCxnSpPr/>
                  <p:nvPr/>
                </p:nvCxnSpPr>
                <p:spPr>
                  <a:xfrm>
                    <a:off x="587123" y="1856458"/>
                    <a:ext cx="169824" cy="0"/>
                  </a:xfrm>
                  <a:prstGeom prst="line">
                    <a:avLst/>
                  </a:prstGeom>
                  <a:ln w="381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8" name="テキスト ボックス 77">
                  <a:extLst>
                    <a:ext uri="{FF2B5EF4-FFF2-40B4-BE49-F238E27FC236}">
                      <a16:creationId xmlns:a16="http://schemas.microsoft.com/office/drawing/2014/main" id="{47A8F4FF-ACE1-495D-8AF2-116603D45E26}"/>
                    </a:ext>
                  </a:extLst>
                </p:cNvPr>
                <p:cNvSpPr txBox="1"/>
                <p:nvPr/>
              </p:nvSpPr>
              <p:spPr>
                <a:xfrm>
                  <a:off x="-320190" y="-29030"/>
                  <a:ext cx="113322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b="1" dirty="0"/>
                    <a:t>ALP</a:t>
                  </a:r>
                  <a:endParaRPr kumimoji="1" lang="en-US" altLang="ja-JP" sz="1400" b="1" dirty="0"/>
                </a:p>
                <a:p>
                  <a:pPr algn="ctr"/>
                  <a:r>
                    <a:rPr lang="en-US" altLang="ja-JP" sz="1400" b="1" dirty="0"/>
                    <a:t>[U/L</a:t>
                  </a:r>
                  <a:r>
                    <a:rPr kumimoji="1" lang="en-US" altLang="ja-JP" sz="1400" b="1" dirty="0"/>
                    <a:t>]</a:t>
                  </a:r>
                  <a:endParaRPr kumimoji="1" lang="ja-JP" altLang="en-US" sz="1400" b="1" dirty="0"/>
                </a:p>
              </p:txBody>
            </p:sp>
          </p:grpSp>
        </p:grp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CF54ED77-3EF3-4C8E-801D-D989904F3067}"/>
                </a:ext>
              </a:extLst>
            </p:cNvPr>
            <p:cNvCxnSpPr/>
            <p:nvPr/>
          </p:nvCxnSpPr>
          <p:spPr>
            <a:xfrm>
              <a:off x="584758" y="1757993"/>
              <a:ext cx="15836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A041C8AF-07C9-418B-9044-AF040FE40A08}"/>
                </a:ext>
              </a:extLst>
            </p:cNvPr>
            <p:cNvCxnSpPr/>
            <p:nvPr/>
          </p:nvCxnSpPr>
          <p:spPr>
            <a:xfrm>
              <a:off x="586560" y="2599748"/>
              <a:ext cx="15836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8D79A9C3-72BB-4086-A47D-4664587A077B}"/>
                </a:ext>
              </a:extLst>
            </p:cNvPr>
            <p:cNvSpPr txBox="1"/>
            <p:nvPr/>
          </p:nvSpPr>
          <p:spPr>
            <a:xfrm>
              <a:off x="4072360" y="2719175"/>
              <a:ext cx="10567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/>
                <a:t>CRP</a:t>
              </a:r>
              <a:endParaRPr kumimoji="1" lang="en-US" altLang="ja-JP" sz="1400" b="1" dirty="0"/>
            </a:p>
            <a:p>
              <a:pPr algn="ctr"/>
              <a:r>
                <a:rPr lang="en-US" altLang="ja-JP" sz="1400" b="1" dirty="0"/>
                <a:t>[g/dL</a:t>
              </a:r>
              <a:r>
                <a:rPr kumimoji="1" lang="en-US" altLang="ja-JP" sz="1400" b="1" dirty="0"/>
                <a:t>]</a:t>
              </a:r>
              <a:endParaRPr kumimoji="1" lang="ja-JP" altLang="en-US" sz="1400" b="1" dirty="0"/>
            </a:p>
          </p:txBody>
        </p: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3098180C-6519-4148-9BF2-69E6B1DEBFCB}"/>
                </a:ext>
              </a:extLst>
            </p:cNvPr>
            <p:cNvCxnSpPr>
              <a:cxnSpLocks/>
            </p:cNvCxnSpPr>
            <p:nvPr/>
          </p:nvCxnSpPr>
          <p:spPr>
            <a:xfrm>
              <a:off x="3191716" y="3026133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E7D97503-EF4A-47E5-B9A3-DDE0768EB2E9}"/>
                </a:ext>
              </a:extLst>
            </p:cNvPr>
            <p:cNvCxnSpPr>
              <a:cxnSpLocks/>
            </p:cNvCxnSpPr>
            <p:nvPr/>
          </p:nvCxnSpPr>
          <p:spPr>
            <a:xfrm>
              <a:off x="2319517" y="3029185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0DEF28CA-340A-481E-B9D6-5B8FD77D2E6D}"/>
                </a:ext>
              </a:extLst>
            </p:cNvPr>
            <p:cNvCxnSpPr>
              <a:cxnSpLocks/>
            </p:cNvCxnSpPr>
            <p:nvPr/>
          </p:nvCxnSpPr>
          <p:spPr>
            <a:xfrm>
              <a:off x="1497959" y="3026133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6DD40995-3995-43EF-8CA5-18F37E0BFBDB}"/>
                </a:ext>
              </a:extLst>
            </p:cNvPr>
            <p:cNvCxnSpPr>
              <a:cxnSpLocks/>
            </p:cNvCxnSpPr>
            <p:nvPr/>
          </p:nvCxnSpPr>
          <p:spPr>
            <a:xfrm>
              <a:off x="748443" y="3026324"/>
              <a:ext cx="0" cy="13616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7FE3B031-267A-49A7-8392-5F6BC77E78C1}"/>
                </a:ext>
              </a:extLst>
            </p:cNvPr>
            <p:cNvSpPr txBox="1"/>
            <p:nvPr/>
          </p:nvSpPr>
          <p:spPr>
            <a:xfrm>
              <a:off x="529393" y="3129080"/>
              <a:ext cx="38518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 0        75        150       225        300        </a:t>
              </a:r>
              <a:endParaRPr kumimoji="1" lang="ja-JP" altLang="en-US" b="1" dirty="0"/>
            </a:p>
          </p:txBody>
        </p: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463A461B-3A2C-47E9-9FC7-E6E08B8E8CF2}"/>
              </a:ext>
            </a:extLst>
          </p:cNvPr>
          <p:cNvGrpSpPr/>
          <p:nvPr/>
        </p:nvGrpSpPr>
        <p:grpSpPr>
          <a:xfrm>
            <a:off x="2612117" y="155124"/>
            <a:ext cx="1949141" cy="647368"/>
            <a:chOff x="1803710" y="245655"/>
            <a:chExt cx="1949141" cy="647368"/>
          </a:xfrm>
        </p:grpSpPr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49A746C0-5D2E-405C-813D-5A53B546A5D1}"/>
                </a:ext>
              </a:extLst>
            </p:cNvPr>
            <p:cNvSpPr txBox="1"/>
            <p:nvPr/>
          </p:nvSpPr>
          <p:spPr>
            <a:xfrm>
              <a:off x="2667549" y="246692"/>
              <a:ext cx="1085302" cy="64633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b="1" u="sng" dirty="0"/>
                <a:t>TAFRO</a:t>
              </a:r>
              <a:endParaRPr kumimoji="1" lang="en-US" altLang="ja-JP" sz="1200" b="1" u="sng" dirty="0"/>
            </a:p>
            <a:p>
              <a:r>
                <a:rPr kumimoji="1" lang="en-US" altLang="ja-JP" sz="1200" dirty="0"/>
                <a:t>R</a:t>
              </a:r>
              <a:r>
                <a:rPr kumimoji="1" lang="en-US" altLang="ja-JP" sz="1200" baseline="30000" dirty="0"/>
                <a:t>2</a:t>
              </a:r>
              <a:r>
                <a:rPr kumimoji="1" lang="en-US" altLang="ja-JP" sz="1200" dirty="0"/>
                <a:t> = 0.013</a:t>
              </a:r>
            </a:p>
            <a:p>
              <a:r>
                <a:rPr lang="en-US" altLang="ja-JP" sz="1200" i="1" dirty="0"/>
                <a:t>p</a:t>
              </a:r>
              <a:r>
                <a:rPr lang="en-US" altLang="ja-JP" sz="1200" dirty="0"/>
                <a:t> = 0.9957</a:t>
              </a:r>
              <a:endParaRPr kumimoji="1" lang="ja-JP" altLang="en-US" sz="1200" dirty="0"/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938E6889-BB92-4362-BE34-F6B6959E4F01}"/>
                </a:ext>
              </a:extLst>
            </p:cNvPr>
            <p:cNvSpPr/>
            <p:nvPr/>
          </p:nvSpPr>
          <p:spPr>
            <a:xfrm>
              <a:off x="1803710" y="245655"/>
              <a:ext cx="939490" cy="64633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1200" b="1" u="sng" dirty="0" err="1"/>
                <a:t>iMCD</a:t>
              </a:r>
              <a:endParaRPr lang="en-US" altLang="ja-JP" sz="1200" b="1" u="sng" dirty="0"/>
            </a:p>
            <a:p>
              <a:r>
                <a:rPr lang="en-US" altLang="ja-JP" sz="1200" dirty="0"/>
                <a:t>R</a:t>
              </a:r>
              <a:r>
                <a:rPr lang="en-US" altLang="ja-JP" sz="1200" baseline="30000" dirty="0"/>
                <a:t>2</a:t>
              </a:r>
              <a:r>
                <a:rPr lang="en-US" altLang="ja-JP" sz="1200" dirty="0"/>
                <a:t> = 0.151</a:t>
              </a:r>
            </a:p>
            <a:p>
              <a:r>
                <a:rPr lang="en-US" altLang="ja-JP" sz="1200" i="1" dirty="0"/>
                <a:t>p</a:t>
              </a:r>
              <a:r>
                <a:rPr lang="en-US" altLang="ja-JP" sz="1200" dirty="0"/>
                <a:t> = 0.4463</a:t>
              </a:r>
              <a:endParaRPr lang="ja-JP" altLang="en-US" sz="1200" dirty="0"/>
            </a:p>
          </p:txBody>
        </p: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BD0013BA-2B54-422A-B883-0D89D3023410}"/>
              </a:ext>
            </a:extLst>
          </p:cNvPr>
          <p:cNvGrpSpPr/>
          <p:nvPr/>
        </p:nvGrpSpPr>
        <p:grpSpPr>
          <a:xfrm>
            <a:off x="7856864" y="3725917"/>
            <a:ext cx="1949141" cy="647368"/>
            <a:chOff x="1803710" y="245655"/>
            <a:chExt cx="1949141" cy="647368"/>
          </a:xfrm>
        </p:grpSpPr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9732B401-0F74-4082-AA7F-B600FC5F108F}"/>
                </a:ext>
              </a:extLst>
            </p:cNvPr>
            <p:cNvSpPr txBox="1"/>
            <p:nvPr/>
          </p:nvSpPr>
          <p:spPr>
            <a:xfrm>
              <a:off x="2667549" y="246692"/>
              <a:ext cx="1085302" cy="64633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b="1" u="sng" dirty="0"/>
                <a:t>TAFRO</a:t>
              </a:r>
              <a:endParaRPr kumimoji="1" lang="en-US" altLang="ja-JP" sz="1200" b="1" u="sng" dirty="0"/>
            </a:p>
            <a:p>
              <a:r>
                <a:rPr kumimoji="1" lang="en-US" altLang="ja-JP" sz="1200" dirty="0"/>
                <a:t>R</a:t>
              </a:r>
              <a:r>
                <a:rPr kumimoji="1" lang="en-US" altLang="ja-JP" sz="1200" baseline="30000" dirty="0"/>
                <a:t>2</a:t>
              </a:r>
              <a:r>
                <a:rPr kumimoji="1" lang="en-US" altLang="ja-JP" sz="1200" dirty="0"/>
                <a:t> = 0.318</a:t>
              </a:r>
            </a:p>
            <a:p>
              <a:r>
                <a:rPr lang="en-US" altLang="ja-JP" sz="1200" i="1" dirty="0"/>
                <a:t>p</a:t>
              </a:r>
              <a:r>
                <a:rPr lang="en-US" altLang="ja-JP" sz="1200" dirty="0"/>
                <a:t> = 0.1458</a:t>
              </a:r>
              <a:endParaRPr kumimoji="1" lang="ja-JP" altLang="en-US" sz="1200" dirty="0"/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00462D8C-9A3E-4752-89BD-507236AA1E02}"/>
                </a:ext>
              </a:extLst>
            </p:cNvPr>
            <p:cNvSpPr/>
            <p:nvPr/>
          </p:nvSpPr>
          <p:spPr>
            <a:xfrm>
              <a:off x="1803710" y="245655"/>
              <a:ext cx="939490" cy="64633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1200" b="1" u="sng" dirty="0" err="1"/>
                <a:t>iMCD</a:t>
              </a:r>
              <a:endParaRPr lang="en-US" altLang="ja-JP" sz="1200" b="1" u="sng" dirty="0"/>
            </a:p>
            <a:p>
              <a:r>
                <a:rPr lang="en-US" altLang="ja-JP" sz="1200" dirty="0"/>
                <a:t>R</a:t>
              </a:r>
              <a:r>
                <a:rPr lang="en-US" altLang="ja-JP" sz="1200" baseline="30000" dirty="0"/>
                <a:t>2</a:t>
              </a:r>
              <a:r>
                <a:rPr lang="en-US" altLang="ja-JP" sz="1200" dirty="0"/>
                <a:t> = 0.022</a:t>
              </a:r>
            </a:p>
            <a:p>
              <a:r>
                <a:rPr lang="en-US" altLang="ja-JP" sz="1200" i="1" dirty="0"/>
                <a:t>p</a:t>
              </a:r>
              <a:r>
                <a:rPr lang="en-US" altLang="ja-JP" sz="1200" dirty="0"/>
                <a:t> = 0.7523</a:t>
              </a:r>
              <a:endParaRPr lang="ja-JP" altLang="en-US" sz="1200" dirty="0"/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039D3920-5940-4C2B-8742-39E52C02F3EC}"/>
              </a:ext>
            </a:extLst>
          </p:cNvPr>
          <p:cNvGrpSpPr/>
          <p:nvPr/>
        </p:nvGrpSpPr>
        <p:grpSpPr>
          <a:xfrm>
            <a:off x="7860443" y="154087"/>
            <a:ext cx="1949141" cy="647368"/>
            <a:chOff x="1803710" y="245655"/>
            <a:chExt cx="1949141" cy="647368"/>
          </a:xfrm>
        </p:grpSpPr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51A35298-C1DE-4025-8C40-155741F2085E}"/>
                </a:ext>
              </a:extLst>
            </p:cNvPr>
            <p:cNvSpPr txBox="1"/>
            <p:nvPr/>
          </p:nvSpPr>
          <p:spPr>
            <a:xfrm>
              <a:off x="2667549" y="246692"/>
              <a:ext cx="1085302" cy="64633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b="1" u="sng" dirty="0"/>
                <a:t>TAFRO</a:t>
              </a:r>
              <a:endParaRPr kumimoji="1" lang="en-US" altLang="ja-JP" sz="1200" b="1" u="sng" dirty="0"/>
            </a:p>
            <a:p>
              <a:r>
                <a:rPr kumimoji="1" lang="en-US" altLang="ja-JP" sz="1200" dirty="0"/>
                <a:t>R</a:t>
              </a:r>
              <a:r>
                <a:rPr kumimoji="1" lang="en-US" altLang="ja-JP" sz="1200" baseline="30000" dirty="0"/>
                <a:t>2</a:t>
              </a:r>
              <a:r>
                <a:rPr kumimoji="1" lang="en-US" altLang="ja-JP" sz="1200" dirty="0"/>
                <a:t> = 0.366</a:t>
              </a:r>
            </a:p>
            <a:p>
              <a:r>
                <a:rPr lang="en-US" altLang="ja-JP" sz="1200" i="1" dirty="0"/>
                <a:t>p</a:t>
              </a:r>
              <a:r>
                <a:rPr lang="en-US" altLang="ja-JP" sz="1200" dirty="0"/>
                <a:t> = 0.1122</a:t>
              </a:r>
              <a:endParaRPr kumimoji="1" lang="ja-JP" altLang="en-US" sz="1200" dirty="0"/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7DBD87E7-20FC-4CDC-A96A-849F07A165E7}"/>
                </a:ext>
              </a:extLst>
            </p:cNvPr>
            <p:cNvSpPr/>
            <p:nvPr/>
          </p:nvSpPr>
          <p:spPr>
            <a:xfrm>
              <a:off x="1803710" y="245655"/>
              <a:ext cx="939490" cy="64633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1200" b="1" u="sng" dirty="0" err="1"/>
                <a:t>iMCD</a:t>
              </a:r>
              <a:endParaRPr lang="en-US" altLang="ja-JP" sz="1200" b="1" u="sng" dirty="0"/>
            </a:p>
            <a:p>
              <a:r>
                <a:rPr lang="en-US" altLang="ja-JP" sz="1200" dirty="0"/>
                <a:t>R</a:t>
              </a:r>
              <a:r>
                <a:rPr lang="en-US" altLang="ja-JP" sz="1200" baseline="30000" dirty="0"/>
                <a:t>2</a:t>
              </a:r>
              <a:r>
                <a:rPr lang="en-US" altLang="ja-JP" sz="1200" dirty="0"/>
                <a:t> = 0.033</a:t>
              </a:r>
            </a:p>
            <a:p>
              <a:r>
                <a:rPr lang="en-US" altLang="ja-JP" sz="1200" i="1" dirty="0"/>
                <a:t>p</a:t>
              </a:r>
              <a:r>
                <a:rPr lang="en-US" altLang="ja-JP" sz="1200" dirty="0"/>
                <a:t> = 0.6982</a:t>
              </a:r>
              <a:endParaRPr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63749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156</Words>
  <Application>Microsoft Office PowerPoint</Application>
  <PresentationFormat>ワイド画面</PresentationFormat>
  <Paragraphs>84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西村 義人</dc:creator>
  <cp:lastModifiedBy>粕谷 美紀</cp:lastModifiedBy>
  <cp:revision>21</cp:revision>
  <cp:lastPrinted>2018-08-10T03:40:44Z</cp:lastPrinted>
  <dcterms:created xsi:type="dcterms:W3CDTF">2018-08-09T14:05:11Z</dcterms:created>
  <dcterms:modified xsi:type="dcterms:W3CDTF">2020-05-25T04:29:40Z</dcterms:modified>
</cp:coreProperties>
</file>