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6"/>
  </p:notesMasterIdLst>
  <p:sldIdLst>
    <p:sldId id="256" r:id="rId2"/>
    <p:sldId id="262" r:id="rId3"/>
    <p:sldId id="257" r:id="rId4"/>
    <p:sldId id="263" r:id="rId5"/>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1328" autoAdjust="0"/>
  </p:normalViewPr>
  <p:slideViewPr>
    <p:cSldViewPr snapToGrid="0">
      <p:cViewPr varScale="1">
        <p:scale>
          <a:sx n="58" d="100"/>
          <a:sy n="58" d="100"/>
        </p:scale>
        <p:origin x="2142" y="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2D90908-D019-48E4-8077-BA25C8D20D5F}" type="datetimeFigureOut">
              <a:rPr kumimoji="1" lang="ja-JP" altLang="en-US" smtClean="0"/>
              <a:pPr/>
              <a:t>2020/5/25</a:t>
            </a:fld>
            <a:endParaRPr kumimoji="1" lang="ja-JP" altLang="en-US"/>
          </a:p>
        </p:txBody>
      </p:sp>
      <p:sp>
        <p:nvSpPr>
          <p:cNvPr id="4" name="スライド イメージ プレースホルダー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C8137C5-DBCB-4C8A-845B-62F6194F91F8}" type="slidenum">
              <a:rPr kumimoji="1" lang="ja-JP" altLang="en-US" smtClean="0"/>
              <a:pPr/>
              <a:t>‹#›</a:t>
            </a:fld>
            <a:endParaRPr kumimoji="1" lang="ja-JP" altLang="en-US"/>
          </a:p>
        </p:txBody>
      </p:sp>
    </p:spTree>
    <p:extLst>
      <p:ext uri="{BB962C8B-B14F-4D97-AF65-F5344CB8AC3E}">
        <p14:creationId xmlns:p14="http://schemas.microsoft.com/office/powerpoint/2010/main" val="26799916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C8137C5-DBCB-4C8A-845B-62F6194F91F8}" type="slidenum">
              <a:rPr kumimoji="1" lang="ja-JP" altLang="en-US" smtClean="0"/>
              <a:pPr/>
              <a:t>2</a:t>
            </a:fld>
            <a:endParaRPr kumimoji="1" lang="ja-JP" altLang="en-US"/>
          </a:p>
        </p:txBody>
      </p:sp>
    </p:spTree>
    <p:extLst>
      <p:ext uri="{BB962C8B-B14F-4D97-AF65-F5344CB8AC3E}">
        <p14:creationId xmlns:p14="http://schemas.microsoft.com/office/powerpoint/2010/main" val="2073675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107434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3590800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729643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345021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257044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286272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258543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273893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335435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1223580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FF9B39-AFC6-42C0-90F7-6FE02029DF94}" type="datetimeFigureOut">
              <a:rPr kumimoji="1" lang="ja-JP" altLang="en-US" smtClean="0"/>
              <a:pPr/>
              <a:t>2020/5/25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3825831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DFF9B39-AFC6-42C0-90F7-6FE02029DF94}" type="datetimeFigureOut">
              <a:rPr kumimoji="1" lang="ja-JP" altLang="en-US" smtClean="0"/>
              <a:pPr/>
              <a:t>2020/5/25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87344DE-6872-4A52-AEE9-7E16F4B1A0ED}" type="slidenum">
              <a:rPr kumimoji="1" lang="ja-JP" altLang="en-US" smtClean="0"/>
              <a:pPr/>
              <a:t>‹#›</a:t>
            </a:fld>
            <a:endParaRPr kumimoji="1" lang="ja-JP" altLang="en-US"/>
          </a:p>
        </p:txBody>
      </p:sp>
    </p:spTree>
    <p:extLst>
      <p:ext uri="{BB962C8B-B14F-4D97-AF65-F5344CB8AC3E}">
        <p14:creationId xmlns:p14="http://schemas.microsoft.com/office/powerpoint/2010/main" val="5078268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84723" y="1703860"/>
            <a:ext cx="66551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4723" y="3470966"/>
            <a:ext cx="66551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62587" y="1721691"/>
            <a:ext cx="3693693" cy="1938992"/>
          </a:xfrm>
          <a:prstGeom prst="rect">
            <a:avLst/>
          </a:prstGeom>
        </p:spPr>
        <p:txBody>
          <a:bodyPr wrap="square">
            <a:spAutoFit/>
          </a:bodyPr>
          <a:lstStyle/>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Cases (knees)</a:t>
            </a: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Gender (male : female)</a:t>
            </a: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Age (years)</a:t>
            </a:r>
            <a:r>
              <a:rPr lang="ja-JP" altLang="en-US" sz="1200" kern="100" dirty="0">
                <a:latin typeface="Times New Roman" panose="02020603050405020304" pitchFamily="18" charset="0"/>
                <a:ea typeface="Meiryo UI" panose="020B0604030504040204" pitchFamily="50" charset="-128"/>
                <a:cs typeface="Times New Roman" panose="02020603050405020304" pitchFamily="18" charset="0"/>
              </a:rPr>
              <a:t>　　 　　　　</a:t>
            </a: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Height (m)</a:t>
            </a: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Weight (kg)</a:t>
            </a:r>
            <a:r>
              <a:rPr lang="ja-JP" altLang="en-US" sz="1200" kern="100" dirty="0">
                <a:latin typeface="Times New Roman" panose="02020603050405020304" pitchFamily="18" charset="0"/>
                <a:ea typeface="Meiryo UI" panose="020B0604030504040204" pitchFamily="50" charset="-128"/>
                <a:cs typeface="Times New Roman" panose="02020603050405020304" pitchFamily="18" charset="0"/>
              </a:rPr>
              <a:t>　　　　　　　　　</a:t>
            </a: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Body mass index (kg/m</a:t>
            </a:r>
            <a:r>
              <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rPr>
              <a:t>2</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p>
          <a:p>
            <a:pPr lvl="0" algn="just"/>
            <a:r>
              <a:rPr lang="en-US" altLang="ja-JP" sz="1200" kern="100" dirty="0">
                <a:latin typeface="Times New Roman" panose="02020603050405020304" pitchFamily="18" charset="0"/>
                <a:cs typeface="Times New Roman" panose="02020603050405020304" pitchFamily="18" charset="0"/>
              </a:rPr>
              <a:t>Duration (months)</a:t>
            </a:r>
          </a:p>
          <a:p>
            <a:pPr lvl="0" algn="just"/>
            <a:r>
              <a:rPr lang="ja-JP" altLang="en-US" sz="1200" kern="100" dirty="0">
                <a:latin typeface="Times New Roman" panose="02020603050405020304" pitchFamily="18" charset="0"/>
                <a:cs typeface="Times New Roman" panose="02020603050405020304" pitchFamily="18" charset="0"/>
              </a:rPr>
              <a:t>　　</a:t>
            </a:r>
            <a:r>
              <a:rPr lang="en-US" altLang="ja-JP" sz="1200" kern="100" dirty="0">
                <a:latin typeface="Times New Roman" panose="02020603050405020304" pitchFamily="18" charset="0"/>
                <a:cs typeface="Times New Roman" panose="02020603050405020304" pitchFamily="18" charset="0"/>
              </a:rPr>
              <a:t>from injury to reconstruction</a:t>
            </a:r>
          </a:p>
          <a:p>
            <a:pPr lvl="0" algn="just"/>
            <a:r>
              <a:rPr lang="ja-JP" altLang="en-US" sz="1200" kern="100" dirty="0">
                <a:latin typeface="Times New Roman" panose="02020603050405020304" pitchFamily="18" charset="0"/>
                <a:ea typeface="Meiryo UI" panose="020B0604030504040204" pitchFamily="50" charset="-128"/>
                <a:cs typeface="Times New Roman" panose="02020603050405020304" pitchFamily="18" charset="0"/>
              </a:rPr>
              <a:t>　　</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from reconstruction to second-look</a:t>
            </a:r>
          </a:p>
          <a:p>
            <a:pPr lvl="0" algn="just"/>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a:t>
            </a:r>
          </a:p>
        </p:txBody>
      </p:sp>
      <p:sp>
        <p:nvSpPr>
          <p:cNvPr id="9" name="正方形/長方形 8"/>
          <p:cNvSpPr/>
          <p:nvPr/>
        </p:nvSpPr>
        <p:spPr>
          <a:xfrm>
            <a:off x="5291554" y="1419400"/>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P value</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10" name="正方形/長方形 9"/>
          <p:cNvSpPr/>
          <p:nvPr/>
        </p:nvSpPr>
        <p:spPr>
          <a:xfrm>
            <a:off x="3051656" y="1721691"/>
            <a:ext cx="978495" cy="1754326"/>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20</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9 : 11</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22.3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6.3</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1.67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67.8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13.9</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24.1 ± 3.4</a:t>
            </a:r>
          </a:p>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3.5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3.4</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16.0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6.5</a:t>
            </a:r>
          </a:p>
        </p:txBody>
      </p:sp>
      <p:sp>
        <p:nvSpPr>
          <p:cNvPr id="11" name="正方形/長方形 10"/>
          <p:cNvSpPr/>
          <p:nvPr/>
        </p:nvSpPr>
        <p:spPr>
          <a:xfrm>
            <a:off x="5809054" y="1726085"/>
            <a:ext cx="184730" cy="646331"/>
          </a:xfrm>
          <a:prstGeom prst="rect">
            <a:avLst/>
          </a:prstGeom>
        </p:spPr>
        <p:txBody>
          <a:bodyPr wrap="none">
            <a:spAutoFit/>
          </a:bodyPr>
          <a:lstStyle/>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14" name="正方形/長方形 13"/>
          <p:cNvSpPr/>
          <p:nvPr/>
        </p:nvSpPr>
        <p:spPr>
          <a:xfrm>
            <a:off x="84723" y="1089379"/>
            <a:ext cx="5781610" cy="276999"/>
          </a:xfrm>
          <a:prstGeom prst="rect">
            <a:avLst/>
          </a:prstGeom>
        </p:spPr>
        <p:txBody>
          <a:bodyPr wrap="square">
            <a:spAutoFit/>
          </a:bodyPr>
          <a:lstStyle/>
          <a:p>
            <a:r>
              <a:rPr lang="en-US" altLang="ja-JP" sz="1200" b="1" dirty="0">
                <a:latin typeface="Times New Roman" panose="02020603050405020304" pitchFamily="18" charset="0"/>
                <a:cs typeface="Times New Roman" panose="02020603050405020304" pitchFamily="18" charset="0"/>
              </a:rPr>
              <a:t>Table 1.</a:t>
            </a:r>
            <a:r>
              <a:rPr lang="en-US" altLang="ja-JP" sz="1200" dirty="0">
                <a:latin typeface="Times New Roman" panose="02020603050405020304" pitchFamily="18" charset="0"/>
                <a:cs typeface="Times New Roman" panose="02020603050405020304" pitchFamily="18" charset="0"/>
              </a:rPr>
              <a:t> Patient demographics</a:t>
            </a:r>
            <a:endParaRPr lang="ja-JP" altLang="ja-JP" sz="1200" dirty="0">
              <a:latin typeface="Times New Roman" panose="02020603050405020304" pitchFamily="18" charset="0"/>
              <a:cs typeface="Times New Roman" panose="02020603050405020304" pitchFamily="18" charset="0"/>
            </a:endParaRPr>
          </a:p>
        </p:txBody>
      </p:sp>
      <p:sp>
        <p:nvSpPr>
          <p:cNvPr id="15" name="正方形/長方形 14"/>
          <p:cNvSpPr/>
          <p:nvPr/>
        </p:nvSpPr>
        <p:spPr>
          <a:xfrm>
            <a:off x="3058087" y="7707447"/>
            <a:ext cx="903004" cy="348109"/>
          </a:xfrm>
          <a:prstGeom prst="rect">
            <a:avLst/>
          </a:prstGeom>
        </p:spPr>
        <p:txBody>
          <a:bodyPr wrap="none">
            <a:spAutoFit/>
          </a:bodyPr>
          <a:lstStyle/>
          <a:p>
            <a:r>
              <a:rPr lang="en-US" altLang="ja-JP" sz="1662" b="1" dirty="0">
                <a:latin typeface="Arial" panose="020B0604020202020204" pitchFamily="34" charset="0"/>
                <a:cs typeface="Arial" panose="020B0604020202020204" pitchFamily="34" charset="0"/>
              </a:rPr>
              <a:t>Table 1</a:t>
            </a:r>
            <a:endParaRPr lang="ja-JP" altLang="en-US" sz="1662" b="1" dirty="0">
              <a:latin typeface="Arial" panose="020B0604020202020204" pitchFamily="34" charset="0"/>
              <a:cs typeface="Arial" panose="020B0604020202020204" pitchFamily="34" charset="0"/>
            </a:endParaRPr>
          </a:p>
        </p:txBody>
      </p:sp>
      <p:sp>
        <p:nvSpPr>
          <p:cNvPr id="2" name="正方形/長方形 1"/>
          <p:cNvSpPr/>
          <p:nvPr/>
        </p:nvSpPr>
        <p:spPr>
          <a:xfrm>
            <a:off x="169217" y="3487488"/>
            <a:ext cx="6570665" cy="461665"/>
          </a:xfrm>
          <a:prstGeom prst="rect">
            <a:avLst/>
          </a:prstGeom>
        </p:spPr>
        <p:txBody>
          <a:bodyPr wrap="square">
            <a:spAutoFit/>
          </a:bodyPr>
          <a:lstStyle/>
          <a:p>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Data of age, height, weight, body mass index, and durations are presented as a mean ± standard deviation.</a:t>
            </a:r>
            <a:endParaRPr lang="ja-JP" altLang="en-US" sz="1200" dirty="0">
              <a:latin typeface="Times New Roman" panose="02020603050405020304" pitchFamily="18" charset="0"/>
              <a:cs typeface="Times New Roman" panose="02020603050405020304" pitchFamily="18" charset="0"/>
            </a:endParaRPr>
          </a:p>
        </p:txBody>
      </p:sp>
      <p:cxnSp>
        <p:nvCxnSpPr>
          <p:cNvPr id="12" name="直線コネクタ 11"/>
          <p:cNvCxnSpPr/>
          <p:nvPr/>
        </p:nvCxnSpPr>
        <p:spPr>
          <a:xfrm>
            <a:off x="84723" y="1390080"/>
            <a:ext cx="66551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C4481D29-9FD4-45F9-AC67-123C156EC83F}"/>
              </a:ext>
            </a:extLst>
          </p:cNvPr>
          <p:cNvSpPr/>
          <p:nvPr/>
        </p:nvSpPr>
        <p:spPr>
          <a:xfrm>
            <a:off x="4278107" y="1721691"/>
            <a:ext cx="978495" cy="1754326"/>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20</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7 : 13</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27.5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9.7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1.63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65.8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14.1</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24.6 ± 4.2</a:t>
            </a:r>
          </a:p>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6.2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7.9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16.4 </a:t>
            </a:r>
            <a:r>
              <a:rPr lang="ja-JP"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4.3</a:t>
            </a:r>
          </a:p>
        </p:txBody>
      </p:sp>
      <p:sp>
        <p:nvSpPr>
          <p:cNvPr id="18" name="正方形/長方形 17">
            <a:extLst>
              <a:ext uri="{FF2B5EF4-FFF2-40B4-BE49-F238E27FC236}">
                <a16:creationId xmlns:a16="http://schemas.microsoft.com/office/drawing/2014/main" id="{811C07AF-535F-4F32-9834-EB6FD5CB470C}"/>
              </a:ext>
            </a:extLst>
          </p:cNvPr>
          <p:cNvSpPr/>
          <p:nvPr/>
        </p:nvSpPr>
        <p:spPr>
          <a:xfrm>
            <a:off x="2975528" y="1419400"/>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A</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CE58F68E-B57F-464C-8688-1D511FC3F1A0}"/>
              </a:ext>
            </a:extLst>
          </p:cNvPr>
          <p:cNvSpPr/>
          <p:nvPr/>
        </p:nvSpPr>
        <p:spPr>
          <a:xfrm>
            <a:off x="4149117" y="1419400"/>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M</a:t>
            </a:r>
          </a:p>
        </p:txBody>
      </p:sp>
      <p:sp>
        <p:nvSpPr>
          <p:cNvPr id="16" name="正方形/長方形 15">
            <a:extLst>
              <a:ext uri="{FF2B5EF4-FFF2-40B4-BE49-F238E27FC236}">
                <a16:creationId xmlns:a16="http://schemas.microsoft.com/office/drawing/2014/main" id="{FC813682-9AB9-4714-A864-F106C3E076C0}"/>
              </a:ext>
            </a:extLst>
          </p:cNvPr>
          <p:cNvSpPr/>
          <p:nvPr/>
        </p:nvSpPr>
        <p:spPr>
          <a:xfrm>
            <a:off x="5387870" y="1710674"/>
            <a:ext cx="977739" cy="1754326"/>
          </a:xfrm>
          <a:prstGeom prst="rect">
            <a:avLst/>
          </a:prstGeom>
        </p:spPr>
        <p:txBody>
          <a:bodyPr wrap="square">
            <a:spAutoFit/>
          </a:bodyPr>
          <a:lstStyle/>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0.519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0.059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0.107</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0.711</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0.363</a:t>
            </a:r>
          </a:p>
          <a:p>
            <a:pPr lvl="0" algn="ctr"/>
            <a:endPar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endParaRP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0.314</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0.421</a:t>
            </a:r>
          </a:p>
        </p:txBody>
      </p:sp>
    </p:spTree>
    <p:extLst>
      <p:ext uri="{BB962C8B-B14F-4D97-AF65-F5344CB8AC3E}">
        <p14:creationId xmlns:p14="http://schemas.microsoft.com/office/powerpoint/2010/main" val="345407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70609" y="1816256"/>
            <a:ext cx="2078257" cy="646331"/>
          </a:xfrm>
          <a:prstGeom prst="rect">
            <a:avLst/>
          </a:prstGeom>
        </p:spPr>
        <p:txBody>
          <a:bodyPr wrap="square">
            <a:spAutoFit/>
          </a:bodyPr>
          <a:lstStyle/>
          <a:p>
            <a:pPr lvl="0" algn="just"/>
            <a:r>
              <a:rPr lang="en-US" altLang="ja-JP" sz="900" kern="100" dirty="0">
                <a:latin typeface="Times New Roman" panose="02020603050405020304" pitchFamily="18" charset="0"/>
                <a:cs typeface="Times New Roman" panose="02020603050405020304" pitchFamily="18" charset="0"/>
              </a:rPr>
              <a:t>IKDC score</a:t>
            </a:r>
          </a:p>
          <a:p>
            <a:pPr lvl="0" algn="just"/>
            <a:r>
              <a:rPr lang="en-US" altLang="ja-JP" sz="900" kern="100" dirty="0">
                <a:latin typeface="Times New Roman" panose="02020603050405020304" pitchFamily="18" charset="0"/>
                <a:cs typeface="Times New Roman" panose="02020603050405020304" pitchFamily="18" charset="0"/>
              </a:rPr>
              <a:t>Side-to-side difference of KT-2000 (mm)</a:t>
            </a:r>
          </a:p>
          <a:p>
            <a:pPr lvl="0" algn="just"/>
            <a:r>
              <a:rPr lang="en-US" altLang="ja-JP" sz="900" kern="100" dirty="0">
                <a:latin typeface="Times New Roman" panose="02020603050405020304" pitchFamily="18" charset="0"/>
                <a:cs typeface="Times New Roman" panose="02020603050405020304" pitchFamily="18" charset="0"/>
              </a:rPr>
              <a:t>Pivot shift test (positive)</a:t>
            </a:r>
          </a:p>
          <a:p>
            <a:pPr lvl="0" algn="just"/>
            <a:r>
              <a:rPr lang="en-US" altLang="ja-JP" sz="900" kern="100" dirty="0" err="1">
                <a:latin typeface="Times New Roman" panose="02020603050405020304" pitchFamily="18" charset="0"/>
                <a:cs typeface="Times New Roman" panose="02020603050405020304" pitchFamily="18" charset="0"/>
              </a:rPr>
              <a:t>Kellgren</a:t>
            </a:r>
            <a:r>
              <a:rPr lang="en-US" altLang="ja-JP" sz="900" kern="100" dirty="0">
                <a:latin typeface="Times New Roman" panose="02020603050405020304" pitchFamily="18" charset="0"/>
                <a:cs typeface="Times New Roman" panose="02020603050405020304" pitchFamily="18" charset="0"/>
              </a:rPr>
              <a:t>-Lawrence grade (0/1/2/3/4) </a:t>
            </a:r>
          </a:p>
        </p:txBody>
      </p:sp>
      <p:sp>
        <p:nvSpPr>
          <p:cNvPr id="10" name="正方形/長方形 9"/>
          <p:cNvSpPr/>
          <p:nvPr/>
        </p:nvSpPr>
        <p:spPr>
          <a:xfrm>
            <a:off x="1998605" y="1838446"/>
            <a:ext cx="889987" cy="646331"/>
          </a:xfrm>
          <a:prstGeom prst="rect">
            <a:avLst/>
          </a:prstGeom>
        </p:spPr>
        <p:txBody>
          <a:bodyPr wrap="none">
            <a:spAutoFit/>
          </a:bodyPr>
          <a:lstStyle/>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63.0 ± 15.8</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3.6 ± 1.5 </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20</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18 / 2 / 0 / 0 / 0</a:t>
            </a:r>
          </a:p>
        </p:txBody>
      </p:sp>
      <p:sp>
        <p:nvSpPr>
          <p:cNvPr id="14" name="正方形/長方形 13"/>
          <p:cNvSpPr/>
          <p:nvPr/>
        </p:nvSpPr>
        <p:spPr>
          <a:xfrm>
            <a:off x="84722" y="1049101"/>
            <a:ext cx="6161609" cy="461665"/>
          </a:xfrm>
          <a:prstGeom prst="rect">
            <a:avLst/>
          </a:prstGeom>
        </p:spPr>
        <p:txBody>
          <a:bodyPr wrap="square">
            <a:spAutoFit/>
          </a:bodyPr>
          <a:lstStyle/>
          <a:p>
            <a:r>
              <a:rPr lang="en-US" altLang="ja-JP" sz="1200" b="1" dirty="0">
                <a:latin typeface="Times New Roman" panose="02020603050405020304" pitchFamily="18" charset="0"/>
                <a:cs typeface="Times New Roman" panose="02020603050405020304" pitchFamily="18" charset="0"/>
              </a:rPr>
              <a:t>Table 2.</a:t>
            </a:r>
            <a:r>
              <a:rPr lang="en-US" altLang="ja-JP" sz="1200" dirty="0">
                <a:latin typeface="Times New Roman" panose="02020603050405020304" pitchFamily="18" charset="0"/>
                <a:cs typeface="Times New Roman" panose="02020603050405020304" pitchFamily="18" charset="0"/>
              </a:rPr>
              <a:t> Clinical and radiographic outcomes at preoperative and latest follow-up</a:t>
            </a:r>
            <a:endParaRPr lang="ja-JP" altLang="en-US" sz="1200" dirty="0">
              <a:latin typeface="Times New Roman" panose="02020603050405020304" pitchFamily="18" charset="0"/>
              <a:cs typeface="Times New Roman" panose="02020603050405020304" pitchFamily="18" charset="0"/>
            </a:endParaRPr>
          </a:p>
          <a:p>
            <a:endParaRPr lang="ja-JP" altLang="ja-JP" sz="1200" dirty="0">
              <a:latin typeface="Times New Roman" panose="02020603050405020304" pitchFamily="18" charset="0"/>
              <a:cs typeface="Times New Roman" panose="02020603050405020304" pitchFamily="18" charset="0"/>
            </a:endParaRPr>
          </a:p>
        </p:txBody>
      </p:sp>
      <p:sp>
        <p:nvSpPr>
          <p:cNvPr id="15" name="正方形/長方形 14"/>
          <p:cNvSpPr/>
          <p:nvPr/>
        </p:nvSpPr>
        <p:spPr>
          <a:xfrm>
            <a:off x="3058087" y="7707447"/>
            <a:ext cx="903004" cy="348109"/>
          </a:xfrm>
          <a:prstGeom prst="rect">
            <a:avLst/>
          </a:prstGeom>
        </p:spPr>
        <p:txBody>
          <a:bodyPr wrap="none">
            <a:spAutoFit/>
          </a:bodyPr>
          <a:lstStyle/>
          <a:p>
            <a:r>
              <a:rPr lang="en-US" altLang="ja-JP" sz="1662" b="1" dirty="0">
                <a:latin typeface="Arial" panose="020B0604020202020204" pitchFamily="34" charset="0"/>
                <a:cs typeface="Arial" panose="020B0604020202020204" pitchFamily="34" charset="0"/>
              </a:rPr>
              <a:t>Table 2</a:t>
            </a:r>
            <a:endParaRPr lang="ja-JP" altLang="en-US" sz="1662" b="1" dirty="0">
              <a:latin typeface="Arial" panose="020B0604020202020204" pitchFamily="34" charset="0"/>
              <a:cs typeface="Arial" panose="020B0604020202020204" pitchFamily="34" charset="0"/>
            </a:endParaRPr>
          </a:p>
        </p:txBody>
      </p:sp>
      <p:sp>
        <p:nvSpPr>
          <p:cNvPr id="2" name="正方形/長方形 1"/>
          <p:cNvSpPr/>
          <p:nvPr/>
        </p:nvSpPr>
        <p:spPr>
          <a:xfrm>
            <a:off x="100368" y="2538574"/>
            <a:ext cx="6570665" cy="461665"/>
          </a:xfrm>
          <a:prstGeom prst="rect">
            <a:avLst/>
          </a:prstGeom>
        </p:spPr>
        <p:txBody>
          <a:bodyPr wrap="square">
            <a:spAutoFit/>
          </a:bodyPr>
          <a:lstStyle/>
          <a:p>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Data of International Knee Documentation Committee (IKDC), side-to-side difference of KT-2000 are presented as a mean ± standard deviation. </a:t>
            </a:r>
            <a:endParaRPr lang="ja-JP" altLang="en-US" sz="1200" dirty="0"/>
          </a:p>
        </p:txBody>
      </p:sp>
      <p:sp>
        <p:nvSpPr>
          <p:cNvPr id="12" name="正方形/長方形 11"/>
          <p:cNvSpPr/>
          <p:nvPr/>
        </p:nvSpPr>
        <p:spPr>
          <a:xfrm>
            <a:off x="2844191" y="1831355"/>
            <a:ext cx="977739" cy="646331"/>
          </a:xfrm>
          <a:prstGeom prst="rect">
            <a:avLst/>
          </a:prstGeom>
        </p:spPr>
        <p:txBody>
          <a:bodyPr wrap="square">
            <a:spAutoFit/>
          </a:bodyPr>
          <a:lstStyle/>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59.8 ± 20.5</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5.1 ± 3.1</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20</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10 / 7 / 3 / 0 / 0</a:t>
            </a:r>
          </a:p>
        </p:txBody>
      </p:sp>
      <p:sp>
        <p:nvSpPr>
          <p:cNvPr id="19" name="正方形/長方形 18"/>
          <p:cNvSpPr/>
          <p:nvPr/>
        </p:nvSpPr>
        <p:spPr>
          <a:xfrm>
            <a:off x="5980137" y="1829535"/>
            <a:ext cx="977739" cy="507831"/>
          </a:xfrm>
          <a:prstGeom prst="rect">
            <a:avLst/>
          </a:prstGeom>
        </p:spPr>
        <p:txBody>
          <a:bodyPr wrap="square">
            <a:spAutoFit/>
          </a:bodyPr>
          <a:lstStyle/>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0.454</a:t>
            </a:r>
          </a:p>
          <a:p>
            <a:pPr lvl="0"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 0.064</a:t>
            </a:r>
          </a:p>
          <a:p>
            <a:pPr algn="ctr"/>
            <a:endPar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endParaRPr>
          </a:p>
        </p:txBody>
      </p:sp>
      <p:cxnSp>
        <p:nvCxnSpPr>
          <p:cNvPr id="20" name="直線コネクタ 19"/>
          <p:cNvCxnSpPr/>
          <p:nvPr/>
        </p:nvCxnSpPr>
        <p:spPr>
          <a:xfrm>
            <a:off x="109465" y="2513635"/>
            <a:ext cx="665515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5D6E355-8FDE-4353-B98D-68D70D5E03F3}"/>
              </a:ext>
            </a:extLst>
          </p:cNvPr>
          <p:cNvCxnSpPr/>
          <p:nvPr/>
        </p:nvCxnSpPr>
        <p:spPr>
          <a:xfrm>
            <a:off x="113576" y="1331798"/>
            <a:ext cx="663084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1BFAD4DB-EF8A-464B-9368-11BF0A693271}"/>
              </a:ext>
            </a:extLst>
          </p:cNvPr>
          <p:cNvSpPr/>
          <p:nvPr/>
        </p:nvSpPr>
        <p:spPr>
          <a:xfrm>
            <a:off x="2120259" y="1553278"/>
            <a:ext cx="646679" cy="234808"/>
          </a:xfrm>
          <a:prstGeom prst="rect">
            <a:avLst/>
          </a:prstGeom>
        </p:spPr>
        <p:txBody>
          <a:bodyPr wrap="square">
            <a:spAutoFit/>
          </a:bodyPr>
          <a:lstStyle/>
          <a:p>
            <a:pPr lvl="0" algn="ctr">
              <a:lnSpc>
                <a:spcPts val="1200"/>
              </a:lnSpc>
            </a:pPr>
            <a:r>
              <a:rPr lang="en-US" altLang="ja-JP" sz="900" dirty="0">
                <a:latin typeface="Times New Roman" panose="02020603050405020304" pitchFamily="18" charset="0"/>
                <a:cs typeface="Times New Roman" panose="02020603050405020304" pitchFamily="18" charset="0"/>
              </a:rPr>
              <a:t>Group A</a:t>
            </a:r>
            <a:endParaRPr lang="en-US" altLang="ja-JP" sz="900" kern="100" baseline="30000" dirty="0">
              <a:latin typeface="Times New Roman" panose="02020603050405020304" pitchFamily="18" charset="0"/>
              <a:cs typeface="Times New Roman" panose="02020603050405020304" pitchFamily="18" charset="0"/>
            </a:endParaRPr>
          </a:p>
        </p:txBody>
      </p:sp>
      <p:sp>
        <p:nvSpPr>
          <p:cNvPr id="23" name="正方形/長方形 22">
            <a:extLst>
              <a:ext uri="{FF2B5EF4-FFF2-40B4-BE49-F238E27FC236}">
                <a16:creationId xmlns:a16="http://schemas.microsoft.com/office/drawing/2014/main" id="{5B402D07-641A-462A-81ED-5684875EDE7F}"/>
              </a:ext>
            </a:extLst>
          </p:cNvPr>
          <p:cNvSpPr/>
          <p:nvPr/>
        </p:nvSpPr>
        <p:spPr>
          <a:xfrm>
            <a:off x="3714183" y="1553278"/>
            <a:ext cx="735263" cy="234808"/>
          </a:xfrm>
          <a:prstGeom prst="rect">
            <a:avLst/>
          </a:prstGeom>
        </p:spPr>
        <p:txBody>
          <a:bodyPr wrap="square">
            <a:spAutoFit/>
          </a:bodyPr>
          <a:lstStyle/>
          <a:p>
            <a:pPr algn="ctr" defTabSz="342900">
              <a:lnSpc>
                <a:spcPts val="1200"/>
              </a:lnSpc>
            </a:pPr>
            <a:r>
              <a:rPr kumimoji="0" lang="en-US" altLang="ja-JP" sz="900" dirty="0">
                <a:latin typeface="Times New Roman" panose="02020603050405020304" pitchFamily="18" charset="0"/>
                <a:cs typeface="Times New Roman" panose="02020603050405020304" pitchFamily="18" charset="0"/>
              </a:rPr>
              <a:t>P</a:t>
            </a:r>
            <a:r>
              <a:rPr kumimoji="0" lang="ja-JP" altLang="en-US" sz="900" dirty="0">
                <a:latin typeface="Times New Roman" panose="02020603050405020304" pitchFamily="18" charset="0"/>
                <a:cs typeface="Times New Roman" panose="02020603050405020304" pitchFamily="18" charset="0"/>
              </a:rPr>
              <a:t> </a:t>
            </a:r>
            <a:r>
              <a:rPr kumimoji="0" lang="en-US" altLang="ja-JP" sz="900" dirty="0">
                <a:latin typeface="Times New Roman" panose="02020603050405020304" pitchFamily="18" charset="0"/>
                <a:cs typeface="Times New Roman" panose="02020603050405020304" pitchFamily="18" charset="0"/>
              </a:rPr>
              <a:t>value</a:t>
            </a:r>
          </a:p>
        </p:txBody>
      </p:sp>
      <p:sp>
        <p:nvSpPr>
          <p:cNvPr id="24" name="正方形/長方形 23">
            <a:extLst>
              <a:ext uri="{FF2B5EF4-FFF2-40B4-BE49-F238E27FC236}">
                <a16:creationId xmlns:a16="http://schemas.microsoft.com/office/drawing/2014/main" id="{83DC1693-4451-43A3-87FC-E9C93F9B8BEB}"/>
              </a:ext>
            </a:extLst>
          </p:cNvPr>
          <p:cNvSpPr/>
          <p:nvPr/>
        </p:nvSpPr>
        <p:spPr>
          <a:xfrm>
            <a:off x="2695374" y="1326154"/>
            <a:ext cx="1262616" cy="237501"/>
          </a:xfrm>
          <a:prstGeom prst="rect">
            <a:avLst/>
          </a:prstGeom>
        </p:spPr>
        <p:txBody>
          <a:bodyPr vert="horz" wrap="square">
            <a:spAutoFit/>
          </a:bodyPr>
          <a:lstStyle/>
          <a:p>
            <a:pPr algn="ctr">
              <a:lnSpc>
                <a:spcPts val="1200"/>
              </a:lnSpc>
            </a:pPr>
            <a:r>
              <a:rPr lang="en-US" altLang="ja-JP" sz="900" kern="100" dirty="0">
                <a:latin typeface="Times New Roman" panose="02020603050405020304" pitchFamily="18" charset="0"/>
                <a:cs typeface="Times New Roman" panose="02020603050405020304" pitchFamily="18" charset="0"/>
              </a:rPr>
              <a:t>Preoperative</a:t>
            </a:r>
            <a:endParaRPr lang="ja-JP" altLang="en-US" sz="900" dirty="0"/>
          </a:p>
        </p:txBody>
      </p:sp>
      <p:cxnSp>
        <p:nvCxnSpPr>
          <p:cNvPr id="26" name="直線コネクタ 25">
            <a:extLst>
              <a:ext uri="{FF2B5EF4-FFF2-40B4-BE49-F238E27FC236}">
                <a16:creationId xmlns:a16="http://schemas.microsoft.com/office/drawing/2014/main" id="{8EBA8396-80C5-4D6A-8B75-64B3CC8EA9FB}"/>
              </a:ext>
            </a:extLst>
          </p:cNvPr>
          <p:cNvCxnSpPr/>
          <p:nvPr/>
        </p:nvCxnSpPr>
        <p:spPr>
          <a:xfrm>
            <a:off x="2185974" y="1559354"/>
            <a:ext cx="211279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7B8EA6C-7B02-432E-AAC5-4C7E8725DD5F}"/>
              </a:ext>
            </a:extLst>
          </p:cNvPr>
          <p:cNvCxnSpPr/>
          <p:nvPr/>
        </p:nvCxnSpPr>
        <p:spPr>
          <a:xfrm>
            <a:off x="128190" y="1804633"/>
            <a:ext cx="663084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DB4D1CE3-8362-4EB8-BC57-D8C60872C1AE}"/>
              </a:ext>
            </a:extLst>
          </p:cNvPr>
          <p:cNvSpPr/>
          <p:nvPr/>
        </p:nvSpPr>
        <p:spPr>
          <a:xfrm>
            <a:off x="2941051" y="1553278"/>
            <a:ext cx="784018" cy="234808"/>
          </a:xfrm>
          <a:prstGeom prst="rect">
            <a:avLst/>
          </a:prstGeom>
        </p:spPr>
        <p:txBody>
          <a:bodyPr wrap="square">
            <a:spAutoFit/>
          </a:bodyPr>
          <a:lstStyle/>
          <a:p>
            <a:pPr lvl="0" algn="ctr">
              <a:lnSpc>
                <a:spcPts val="1200"/>
              </a:lnSpc>
            </a:pPr>
            <a:r>
              <a:rPr lang="en-US" altLang="ja-JP" sz="900" dirty="0">
                <a:latin typeface="Times New Roman" panose="02020603050405020304" pitchFamily="18" charset="0"/>
                <a:cs typeface="Times New Roman" panose="02020603050405020304" pitchFamily="18" charset="0"/>
              </a:rPr>
              <a:t>Group M</a:t>
            </a:r>
            <a:endParaRPr lang="en-US" altLang="ja-JP" sz="900" kern="100" baseline="30000" dirty="0">
              <a:latin typeface="Times New Roman" panose="02020603050405020304" pitchFamily="18" charset="0"/>
              <a:cs typeface="Times New Roman" panose="02020603050405020304" pitchFamily="18" charset="0"/>
            </a:endParaRPr>
          </a:p>
        </p:txBody>
      </p:sp>
      <p:sp>
        <p:nvSpPr>
          <p:cNvPr id="46" name="正方形/長方形 45">
            <a:extLst>
              <a:ext uri="{FF2B5EF4-FFF2-40B4-BE49-F238E27FC236}">
                <a16:creationId xmlns:a16="http://schemas.microsoft.com/office/drawing/2014/main" id="{298DB936-700F-4EAE-BC9A-3DD9541E2F82}"/>
              </a:ext>
            </a:extLst>
          </p:cNvPr>
          <p:cNvSpPr/>
          <p:nvPr/>
        </p:nvSpPr>
        <p:spPr>
          <a:xfrm>
            <a:off x="4583652" y="1553224"/>
            <a:ext cx="646679" cy="234808"/>
          </a:xfrm>
          <a:prstGeom prst="rect">
            <a:avLst/>
          </a:prstGeom>
        </p:spPr>
        <p:txBody>
          <a:bodyPr wrap="square">
            <a:spAutoFit/>
          </a:bodyPr>
          <a:lstStyle/>
          <a:p>
            <a:pPr lvl="0" algn="ctr">
              <a:lnSpc>
                <a:spcPts val="1200"/>
              </a:lnSpc>
            </a:pPr>
            <a:r>
              <a:rPr lang="en-US" altLang="ja-JP" sz="900" dirty="0">
                <a:latin typeface="Times New Roman" panose="02020603050405020304" pitchFamily="18" charset="0"/>
                <a:cs typeface="Times New Roman" panose="02020603050405020304" pitchFamily="18" charset="0"/>
              </a:rPr>
              <a:t>Group A</a:t>
            </a:r>
            <a:endParaRPr lang="en-US" altLang="ja-JP" sz="900" kern="100" baseline="30000" dirty="0">
              <a:latin typeface="Times New Roman" panose="02020603050405020304" pitchFamily="18" charset="0"/>
              <a:cs typeface="Times New Roman" panose="02020603050405020304" pitchFamily="18" charset="0"/>
            </a:endParaRPr>
          </a:p>
        </p:txBody>
      </p:sp>
      <p:sp>
        <p:nvSpPr>
          <p:cNvPr id="47" name="正方形/長方形 46">
            <a:extLst>
              <a:ext uri="{FF2B5EF4-FFF2-40B4-BE49-F238E27FC236}">
                <a16:creationId xmlns:a16="http://schemas.microsoft.com/office/drawing/2014/main" id="{C55A9182-B99D-489F-BFB2-BA0EBAE9A691}"/>
              </a:ext>
            </a:extLst>
          </p:cNvPr>
          <p:cNvSpPr/>
          <p:nvPr/>
        </p:nvSpPr>
        <p:spPr>
          <a:xfrm>
            <a:off x="6101375" y="1553224"/>
            <a:ext cx="735263" cy="234808"/>
          </a:xfrm>
          <a:prstGeom prst="rect">
            <a:avLst/>
          </a:prstGeom>
        </p:spPr>
        <p:txBody>
          <a:bodyPr wrap="square">
            <a:spAutoFit/>
          </a:bodyPr>
          <a:lstStyle/>
          <a:p>
            <a:pPr algn="ctr" defTabSz="342900">
              <a:lnSpc>
                <a:spcPts val="1200"/>
              </a:lnSpc>
            </a:pPr>
            <a:r>
              <a:rPr kumimoji="0" lang="en-US" altLang="ja-JP" sz="900" dirty="0">
                <a:latin typeface="Times New Roman" panose="02020603050405020304" pitchFamily="18" charset="0"/>
                <a:cs typeface="Times New Roman" panose="02020603050405020304" pitchFamily="18" charset="0"/>
              </a:rPr>
              <a:t>P</a:t>
            </a:r>
            <a:r>
              <a:rPr kumimoji="0" lang="ja-JP" altLang="en-US" sz="900" dirty="0">
                <a:latin typeface="Times New Roman" panose="02020603050405020304" pitchFamily="18" charset="0"/>
                <a:cs typeface="Times New Roman" panose="02020603050405020304" pitchFamily="18" charset="0"/>
              </a:rPr>
              <a:t> </a:t>
            </a:r>
            <a:r>
              <a:rPr kumimoji="0" lang="en-US" altLang="ja-JP" sz="900" dirty="0">
                <a:latin typeface="Times New Roman" panose="02020603050405020304" pitchFamily="18" charset="0"/>
                <a:cs typeface="Times New Roman" panose="02020603050405020304" pitchFamily="18" charset="0"/>
              </a:rPr>
              <a:t>value</a:t>
            </a:r>
          </a:p>
        </p:txBody>
      </p:sp>
      <p:sp>
        <p:nvSpPr>
          <p:cNvPr id="48" name="正方形/長方形 47">
            <a:extLst>
              <a:ext uri="{FF2B5EF4-FFF2-40B4-BE49-F238E27FC236}">
                <a16:creationId xmlns:a16="http://schemas.microsoft.com/office/drawing/2014/main" id="{A40470CA-4ACF-4390-9780-3CB118A5FB12}"/>
              </a:ext>
            </a:extLst>
          </p:cNvPr>
          <p:cNvSpPr/>
          <p:nvPr/>
        </p:nvSpPr>
        <p:spPr>
          <a:xfrm>
            <a:off x="5130191" y="1326100"/>
            <a:ext cx="1262616" cy="237501"/>
          </a:xfrm>
          <a:prstGeom prst="rect">
            <a:avLst/>
          </a:prstGeom>
        </p:spPr>
        <p:txBody>
          <a:bodyPr vert="horz" wrap="square">
            <a:spAutoFit/>
          </a:bodyPr>
          <a:lstStyle/>
          <a:p>
            <a:pPr algn="ctr">
              <a:lnSpc>
                <a:spcPts val="1200"/>
              </a:lnSpc>
            </a:pPr>
            <a:r>
              <a:rPr lang="en-US" altLang="ja-JP" sz="900" dirty="0">
                <a:latin typeface="Times New Roman" panose="02020603050405020304" pitchFamily="18" charset="0"/>
                <a:cs typeface="Times New Roman" panose="02020603050405020304" pitchFamily="18" charset="0"/>
              </a:rPr>
              <a:t>Latest follow-up</a:t>
            </a:r>
            <a:endParaRPr lang="ja-JP" altLang="en-US" sz="900" dirty="0">
              <a:latin typeface="Times New Roman" panose="02020603050405020304" pitchFamily="18" charset="0"/>
              <a:cs typeface="Times New Roman" panose="02020603050405020304" pitchFamily="18" charset="0"/>
            </a:endParaRPr>
          </a:p>
        </p:txBody>
      </p:sp>
      <p:sp>
        <p:nvSpPr>
          <p:cNvPr id="50" name="正方形/長方形 49">
            <a:extLst>
              <a:ext uri="{FF2B5EF4-FFF2-40B4-BE49-F238E27FC236}">
                <a16:creationId xmlns:a16="http://schemas.microsoft.com/office/drawing/2014/main" id="{A3938355-77D6-4CAA-8DBE-B22D8B89A749}"/>
              </a:ext>
            </a:extLst>
          </p:cNvPr>
          <p:cNvSpPr/>
          <p:nvPr/>
        </p:nvSpPr>
        <p:spPr>
          <a:xfrm>
            <a:off x="5344092" y="1553224"/>
            <a:ext cx="784018" cy="234808"/>
          </a:xfrm>
          <a:prstGeom prst="rect">
            <a:avLst/>
          </a:prstGeom>
        </p:spPr>
        <p:txBody>
          <a:bodyPr wrap="square">
            <a:spAutoFit/>
          </a:bodyPr>
          <a:lstStyle/>
          <a:p>
            <a:pPr lvl="0" algn="ctr">
              <a:lnSpc>
                <a:spcPts val="1200"/>
              </a:lnSpc>
            </a:pPr>
            <a:r>
              <a:rPr lang="en-US" altLang="ja-JP" sz="900" dirty="0">
                <a:latin typeface="Times New Roman" panose="02020603050405020304" pitchFamily="18" charset="0"/>
                <a:cs typeface="Times New Roman" panose="02020603050405020304" pitchFamily="18" charset="0"/>
              </a:rPr>
              <a:t>Group M</a:t>
            </a:r>
            <a:endParaRPr lang="en-US" altLang="ja-JP" sz="900" kern="100" baseline="30000" dirty="0">
              <a:latin typeface="Times New Roman" panose="02020603050405020304" pitchFamily="18" charset="0"/>
              <a:cs typeface="Times New Roman" panose="02020603050405020304" pitchFamily="18" charset="0"/>
            </a:endParaRPr>
          </a:p>
        </p:txBody>
      </p:sp>
      <p:sp>
        <p:nvSpPr>
          <p:cNvPr id="53" name="正方形/長方形 52">
            <a:extLst>
              <a:ext uri="{FF2B5EF4-FFF2-40B4-BE49-F238E27FC236}">
                <a16:creationId xmlns:a16="http://schemas.microsoft.com/office/drawing/2014/main" id="{133F11AE-C86F-4ABF-AB5D-8B9E2507D696}"/>
              </a:ext>
            </a:extLst>
          </p:cNvPr>
          <p:cNvSpPr/>
          <p:nvPr/>
        </p:nvSpPr>
        <p:spPr>
          <a:xfrm>
            <a:off x="4461997" y="1821635"/>
            <a:ext cx="889987" cy="646331"/>
          </a:xfrm>
          <a:prstGeom prst="rect">
            <a:avLst/>
          </a:prstGeom>
        </p:spPr>
        <p:txBody>
          <a:bodyPr wrap="none">
            <a:spAutoFit/>
          </a:bodyPr>
          <a:lstStyle/>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89.7 ± 8.8</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0.5 ± 0.9</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0</a:t>
            </a:r>
          </a:p>
          <a:p>
            <a:pPr algn="ctr"/>
            <a:r>
              <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rPr>
              <a:t>18 / 2 / 0 / 0 / 0</a:t>
            </a:r>
          </a:p>
        </p:txBody>
      </p:sp>
      <p:sp>
        <p:nvSpPr>
          <p:cNvPr id="54" name="正方形/長方形 53">
            <a:extLst>
              <a:ext uri="{FF2B5EF4-FFF2-40B4-BE49-F238E27FC236}">
                <a16:creationId xmlns:a16="http://schemas.microsoft.com/office/drawing/2014/main" id="{6EFAB80E-CCBC-4C8F-B540-74B04C11343A}"/>
              </a:ext>
            </a:extLst>
          </p:cNvPr>
          <p:cNvSpPr/>
          <p:nvPr/>
        </p:nvSpPr>
        <p:spPr>
          <a:xfrm>
            <a:off x="5278053" y="1823245"/>
            <a:ext cx="977739" cy="646331"/>
          </a:xfrm>
          <a:prstGeom prst="rect">
            <a:avLst/>
          </a:prstGeom>
        </p:spPr>
        <p:txBody>
          <a:bodyPr wrap="square">
            <a:spAutoFit/>
          </a:bodyPr>
          <a:lstStyle/>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86.1 ± 11.4</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 -0.1  ± 1.6</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0</a:t>
            </a:r>
          </a:p>
          <a:p>
            <a:pPr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10 / 7 / 3 / 0 / 0</a:t>
            </a:r>
          </a:p>
        </p:txBody>
      </p:sp>
      <p:cxnSp>
        <p:nvCxnSpPr>
          <p:cNvPr id="55" name="直線コネクタ 54">
            <a:extLst>
              <a:ext uri="{FF2B5EF4-FFF2-40B4-BE49-F238E27FC236}">
                <a16:creationId xmlns:a16="http://schemas.microsoft.com/office/drawing/2014/main" id="{C970D81F-D531-4317-9F96-92D0B828F4E0}"/>
              </a:ext>
            </a:extLst>
          </p:cNvPr>
          <p:cNvCxnSpPr/>
          <p:nvPr/>
        </p:nvCxnSpPr>
        <p:spPr>
          <a:xfrm>
            <a:off x="4599642" y="1536390"/>
            <a:ext cx="211279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072F814A-BA08-473A-8292-965D8E61EF2A}"/>
              </a:ext>
            </a:extLst>
          </p:cNvPr>
          <p:cNvSpPr/>
          <p:nvPr/>
        </p:nvSpPr>
        <p:spPr>
          <a:xfrm>
            <a:off x="3581327" y="1821043"/>
            <a:ext cx="977739" cy="507831"/>
          </a:xfrm>
          <a:prstGeom prst="rect">
            <a:avLst/>
          </a:prstGeom>
        </p:spPr>
        <p:txBody>
          <a:bodyPr wrap="square">
            <a:spAutoFit/>
          </a:bodyPr>
          <a:lstStyle/>
          <a:p>
            <a:pPr lvl="0"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0.458</a:t>
            </a:r>
          </a:p>
          <a:p>
            <a:pPr lvl="0" algn="ctr"/>
            <a:r>
              <a:rPr lang="en-US" altLang="ja-JP" sz="900" kern="100" dirty="0">
                <a:solidFill>
                  <a:srgbClr val="FF0000"/>
                </a:solidFill>
                <a:latin typeface="Times New Roman" panose="02020603050405020304" pitchFamily="18" charset="0"/>
                <a:ea typeface="Meiryo UI" panose="020B0604030504040204" pitchFamily="50" charset="-128"/>
                <a:cs typeface="Times New Roman" panose="02020603050405020304" pitchFamily="18" charset="0"/>
              </a:rPr>
              <a:t> 0.096</a:t>
            </a:r>
          </a:p>
          <a:p>
            <a:pPr algn="ctr"/>
            <a:endParaRPr lang="en-US" altLang="ja-JP" sz="900" kern="100" dirty="0">
              <a:latin typeface="Times New Roman" panose="02020603050405020304" pitchFamily="18" charset="0"/>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90934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a:cxnSpLocks/>
          </p:cNvCxnSpPr>
          <p:nvPr/>
        </p:nvCxnSpPr>
        <p:spPr>
          <a:xfrm>
            <a:off x="304919" y="1655360"/>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304919" y="2857801"/>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612795" y="1683647"/>
            <a:ext cx="876034" cy="1200329"/>
          </a:xfrm>
          <a:prstGeom prst="rect">
            <a:avLst/>
          </a:prstGeom>
        </p:spPr>
        <p:txBody>
          <a:bodyPr wrap="square">
            <a:spAutoFit/>
          </a:bodyPr>
          <a:lstStyle/>
          <a:p>
            <a:pPr lvl="0" algn="just"/>
            <a:r>
              <a:rPr lang="en-US" altLang="ja-JP" sz="1200" kern="100" dirty="0">
                <a:latin typeface="Times New Roman" panose="02020603050405020304" pitchFamily="18" charset="0"/>
                <a:cs typeface="Times New Roman" panose="02020603050405020304" pitchFamily="18" charset="0"/>
              </a:rPr>
              <a:t>Patella</a:t>
            </a:r>
          </a:p>
          <a:p>
            <a:pPr lvl="0" algn="just"/>
            <a:r>
              <a:rPr lang="en-US" altLang="ja-JP" sz="1200" kern="100" dirty="0">
                <a:latin typeface="Times New Roman" panose="02020603050405020304" pitchFamily="18" charset="0"/>
                <a:cs typeface="Times New Roman" panose="02020603050405020304" pitchFamily="18" charset="0"/>
              </a:rPr>
              <a:t>Trochlea</a:t>
            </a:r>
          </a:p>
          <a:p>
            <a:pPr lvl="0" algn="just"/>
            <a:r>
              <a:rPr lang="en-US" altLang="ja-JP" sz="1200" kern="100" dirty="0">
                <a:latin typeface="Times New Roman" panose="02020603050405020304" pitchFamily="18" charset="0"/>
                <a:cs typeface="Times New Roman" panose="02020603050405020304" pitchFamily="18" charset="0"/>
              </a:rPr>
              <a:t>MFC</a:t>
            </a:r>
            <a:r>
              <a:rPr lang="ja-JP" altLang="en-US" sz="1200" kern="100" dirty="0">
                <a:latin typeface="Times New Roman" panose="02020603050405020304" pitchFamily="18" charset="0"/>
                <a:cs typeface="Times New Roman" panose="02020603050405020304" pitchFamily="18" charset="0"/>
              </a:rPr>
              <a:t>　　　　　　　　</a:t>
            </a:r>
          </a:p>
          <a:p>
            <a:pPr lvl="0" algn="just"/>
            <a:r>
              <a:rPr lang="en-US" altLang="ja-JP" sz="1200" kern="100" dirty="0">
                <a:latin typeface="Times New Roman" panose="02020603050405020304" pitchFamily="18" charset="0"/>
                <a:cs typeface="Times New Roman" panose="02020603050405020304" pitchFamily="18" charset="0"/>
              </a:rPr>
              <a:t>MTP</a:t>
            </a:r>
          </a:p>
          <a:p>
            <a:pPr lvl="0" algn="just"/>
            <a:r>
              <a:rPr lang="en-US" altLang="ja-JP" sz="1200" kern="100" dirty="0">
                <a:latin typeface="Times New Roman" panose="02020603050405020304" pitchFamily="18" charset="0"/>
                <a:cs typeface="Times New Roman" panose="02020603050405020304" pitchFamily="18" charset="0"/>
              </a:rPr>
              <a:t>LFC</a:t>
            </a:r>
          </a:p>
          <a:p>
            <a:pPr lvl="0" algn="just"/>
            <a:r>
              <a:rPr lang="en-US" altLang="ja-JP" sz="1200" kern="100" dirty="0">
                <a:latin typeface="Times New Roman" panose="02020603050405020304" pitchFamily="18" charset="0"/>
                <a:cs typeface="Times New Roman" panose="02020603050405020304" pitchFamily="18" charset="0"/>
              </a:rPr>
              <a:t>LTP</a:t>
            </a:r>
          </a:p>
        </p:txBody>
      </p:sp>
      <p:sp>
        <p:nvSpPr>
          <p:cNvPr id="8" name="正方形/長方形 7"/>
          <p:cNvSpPr/>
          <p:nvPr/>
        </p:nvSpPr>
        <p:spPr>
          <a:xfrm>
            <a:off x="2064164" y="1683647"/>
            <a:ext cx="769763"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0.1 ± 0.3</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0.4 ± 1.1</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0.8 ± 1.0</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0.4 ± 0.8</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0.1 ± 0.3</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0.9 ± 1.6</a:t>
            </a:r>
          </a:p>
        </p:txBody>
      </p:sp>
      <p:sp>
        <p:nvSpPr>
          <p:cNvPr id="9" name="正方形/長方形 8"/>
          <p:cNvSpPr/>
          <p:nvPr/>
        </p:nvSpPr>
        <p:spPr>
          <a:xfrm>
            <a:off x="3747122" y="1667861"/>
            <a:ext cx="769763"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0.3 ± 0.7</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0.4 ± 0.9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1.9 ± 2.5</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1.3 ± 1.0</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0.4 ± 0.7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1.3 ± 1.6</a:t>
            </a:r>
          </a:p>
        </p:txBody>
      </p:sp>
      <p:sp>
        <p:nvSpPr>
          <p:cNvPr id="10" name="正方形/長方形 9"/>
          <p:cNvSpPr/>
          <p:nvPr/>
        </p:nvSpPr>
        <p:spPr>
          <a:xfrm>
            <a:off x="5140227" y="1667860"/>
            <a:ext cx="800219"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0.310</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0.469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0.047*</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0.004*</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0.091</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0.119 </a:t>
            </a:r>
          </a:p>
        </p:txBody>
      </p:sp>
      <p:sp>
        <p:nvSpPr>
          <p:cNvPr id="14" name="正方形/長方形 13"/>
          <p:cNvSpPr/>
          <p:nvPr/>
        </p:nvSpPr>
        <p:spPr>
          <a:xfrm>
            <a:off x="239050" y="1018135"/>
            <a:ext cx="6181881" cy="276999"/>
          </a:xfrm>
          <a:prstGeom prst="rect">
            <a:avLst/>
          </a:prstGeom>
        </p:spPr>
        <p:txBody>
          <a:bodyPr wrap="square">
            <a:spAutoFit/>
          </a:bodyPr>
          <a:lstStyle/>
          <a:p>
            <a:r>
              <a:rPr lang="en-US" altLang="ja-JP" sz="1200" b="1" dirty="0">
                <a:latin typeface="Times New Roman" panose="02020603050405020304" pitchFamily="18" charset="0"/>
                <a:cs typeface="Times New Roman" panose="02020603050405020304" pitchFamily="18" charset="0"/>
              </a:rPr>
              <a:t>Table 3.</a:t>
            </a:r>
            <a:r>
              <a:rPr lang="en-US" altLang="ja-JP" sz="1200" dirty="0">
                <a:latin typeface="Times New Roman" panose="02020603050405020304" pitchFamily="18" charset="0"/>
                <a:cs typeface="Times New Roman" panose="02020603050405020304" pitchFamily="18" charset="0"/>
              </a:rPr>
              <a:t> Arthroscopic evaluation of the cartilage compartments at reconstruction</a:t>
            </a:r>
            <a:endParaRPr lang="ja-JP" altLang="ja-JP" sz="1200" dirty="0">
              <a:latin typeface="Times New Roman" panose="02020603050405020304" pitchFamily="18" charset="0"/>
              <a:cs typeface="Times New Roman" panose="02020603050405020304" pitchFamily="18" charset="0"/>
            </a:endParaRPr>
          </a:p>
        </p:txBody>
      </p:sp>
      <p:sp>
        <p:nvSpPr>
          <p:cNvPr id="15" name="正方形/長方形 14"/>
          <p:cNvSpPr/>
          <p:nvPr/>
        </p:nvSpPr>
        <p:spPr>
          <a:xfrm>
            <a:off x="3058087" y="7707447"/>
            <a:ext cx="903004" cy="348109"/>
          </a:xfrm>
          <a:prstGeom prst="rect">
            <a:avLst/>
          </a:prstGeom>
        </p:spPr>
        <p:txBody>
          <a:bodyPr wrap="none">
            <a:spAutoFit/>
          </a:bodyPr>
          <a:lstStyle/>
          <a:p>
            <a:r>
              <a:rPr lang="en-US" altLang="ja-JP" sz="1662" b="1" dirty="0">
                <a:latin typeface="Arial" panose="020B0604020202020204" pitchFamily="34" charset="0"/>
                <a:cs typeface="Arial" panose="020B0604020202020204" pitchFamily="34" charset="0"/>
              </a:rPr>
              <a:t>Table 3</a:t>
            </a:r>
            <a:endParaRPr lang="ja-JP" altLang="en-US" sz="1662" b="1" dirty="0">
              <a:latin typeface="Arial" panose="020B0604020202020204" pitchFamily="34" charset="0"/>
              <a:cs typeface="Arial" panose="020B0604020202020204" pitchFamily="34" charset="0"/>
            </a:endParaRPr>
          </a:p>
        </p:txBody>
      </p:sp>
      <p:sp>
        <p:nvSpPr>
          <p:cNvPr id="16" name="正方形/長方形 15"/>
          <p:cNvSpPr/>
          <p:nvPr/>
        </p:nvSpPr>
        <p:spPr>
          <a:xfrm>
            <a:off x="266821" y="2915578"/>
            <a:ext cx="6126338" cy="830997"/>
          </a:xfrm>
          <a:prstGeom prst="rect">
            <a:avLst/>
          </a:prstGeom>
        </p:spPr>
        <p:txBody>
          <a:bodyPr wrap="square">
            <a:spAutoFit/>
          </a:bodyPr>
          <a:lstStyle/>
          <a:p>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Medial femoral condyle, MFC. Medial tibial plateau, MTP. Lateral femoral condyle, LFC. Lateral tibial plateau, LTP. The condition of the articular cartilage was graded according to the International Cartilage Repair Society (ICRS)-articular cartilage injury classification. </a:t>
            </a:r>
            <a:r>
              <a:rPr lang="en-US" altLang="ja-JP" sz="1200" dirty="0">
                <a:latin typeface="Times New Roman" panose="02020603050405020304" pitchFamily="18" charset="0"/>
                <a:cs typeface="Times New Roman" panose="02020603050405020304" pitchFamily="18" charset="0"/>
              </a:rPr>
              <a:t>Data are displayed as a mean </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dirty="0">
                <a:latin typeface="Times New Roman" panose="02020603050405020304" pitchFamily="18" charset="0"/>
                <a:cs typeface="Times New Roman" panose="02020603050405020304" pitchFamily="18" charset="0"/>
              </a:rPr>
              <a:t> standard deviation.</a:t>
            </a:r>
            <a:r>
              <a:rPr lang="en-US" altLang="ja-JP" sz="1200" kern="100" dirty="0">
                <a:latin typeface="Times New Roman"/>
                <a:ea typeface="Meiryo UI" panose="020B0604030504040204" pitchFamily="50" charset="-128"/>
                <a:cs typeface="Times New Roman"/>
              </a:rPr>
              <a:t> * P &lt; 0.05.</a:t>
            </a:r>
            <a:endParaRPr lang="en-US" altLang="ja-JP" sz="1200" dirty="0">
              <a:latin typeface="Times New Roman" panose="02020603050405020304" pitchFamily="18" charset="0"/>
              <a:cs typeface="Times New Roman" panose="02020603050405020304" pitchFamily="18" charset="0"/>
            </a:endParaRPr>
          </a:p>
        </p:txBody>
      </p:sp>
      <p:cxnSp>
        <p:nvCxnSpPr>
          <p:cNvPr id="19" name="直線コネクタ 18"/>
          <p:cNvCxnSpPr>
            <a:cxnSpLocks/>
          </p:cNvCxnSpPr>
          <p:nvPr/>
        </p:nvCxnSpPr>
        <p:spPr>
          <a:xfrm>
            <a:off x="304919" y="1314685"/>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1830808"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A</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1" name="正方形/長方形 20"/>
          <p:cNvSpPr/>
          <p:nvPr/>
        </p:nvSpPr>
        <p:spPr>
          <a:xfrm>
            <a:off x="3513766"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M</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2" name="正方形/長方形 21"/>
          <p:cNvSpPr/>
          <p:nvPr/>
        </p:nvSpPr>
        <p:spPr>
          <a:xfrm>
            <a:off x="5027535"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P value</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01964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a:cxnSpLocks/>
          </p:cNvCxnSpPr>
          <p:nvPr/>
        </p:nvCxnSpPr>
        <p:spPr>
          <a:xfrm>
            <a:off x="304919" y="1655360"/>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304919" y="2857801"/>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612795" y="1683647"/>
            <a:ext cx="876034" cy="1200329"/>
          </a:xfrm>
          <a:prstGeom prst="rect">
            <a:avLst/>
          </a:prstGeom>
        </p:spPr>
        <p:txBody>
          <a:bodyPr wrap="square">
            <a:spAutoFit/>
          </a:bodyPr>
          <a:lstStyle/>
          <a:p>
            <a:pPr lvl="0" algn="just"/>
            <a:r>
              <a:rPr lang="en-US" altLang="ja-JP" sz="1200" kern="100" dirty="0">
                <a:latin typeface="Times New Roman" panose="02020603050405020304" pitchFamily="18" charset="0"/>
                <a:cs typeface="Times New Roman" panose="02020603050405020304" pitchFamily="18" charset="0"/>
              </a:rPr>
              <a:t>Patella</a:t>
            </a:r>
          </a:p>
          <a:p>
            <a:pPr lvl="0" algn="just"/>
            <a:r>
              <a:rPr lang="en-US" altLang="ja-JP" sz="1200" kern="100" dirty="0">
                <a:latin typeface="Times New Roman" panose="02020603050405020304" pitchFamily="18" charset="0"/>
                <a:cs typeface="Times New Roman" panose="02020603050405020304" pitchFamily="18" charset="0"/>
              </a:rPr>
              <a:t>Trochlea</a:t>
            </a:r>
          </a:p>
          <a:p>
            <a:pPr lvl="0" algn="just"/>
            <a:r>
              <a:rPr lang="en-US" altLang="ja-JP" sz="1200" kern="100" dirty="0">
                <a:latin typeface="Times New Roman" panose="02020603050405020304" pitchFamily="18" charset="0"/>
                <a:cs typeface="Times New Roman" panose="02020603050405020304" pitchFamily="18" charset="0"/>
              </a:rPr>
              <a:t>MFC</a:t>
            </a:r>
            <a:r>
              <a:rPr lang="ja-JP" altLang="en-US" sz="1200" kern="100" dirty="0">
                <a:latin typeface="Times New Roman" panose="02020603050405020304" pitchFamily="18" charset="0"/>
                <a:cs typeface="Times New Roman" panose="02020603050405020304" pitchFamily="18" charset="0"/>
              </a:rPr>
              <a:t>　　　　　　　　</a:t>
            </a:r>
          </a:p>
          <a:p>
            <a:pPr lvl="0" algn="just"/>
            <a:r>
              <a:rPr lang="en-US" altLang="ja-JP" sz="1200" kern="100" dirty="0">
                <a:latin typeface="Times New Roman" panose="02020603050405020304" pitchFamily="18" charset="0"/>
                <a:cs typeface="Times New Roman" panose="02020603050405020304" pitchFamily="18" charset="0"/>
              </a:rPr>
              <a:t>MTP</a:t>
            </a:r>
          </a:p>
          <a:p>
            <a:pPr lvl="0" algn="just"/>
            <a:r>
              <a:rPr lang="en-US" altLang="ja-JP" sz="1200" kern="100" dirty="0">
                <a:latin typeface="Times New Roman" panose="02020603050405020304" pitchFamily="18" charset="0"/>
                <a:cs typeface="Times New Roman" panose="02020603050405020304" pitchFamily="18" charset="0"/>
              </a:rPr>
              <a:t>LFC</a:t>
            </a:r>
          </a:p>
          <a:p>
            <a:pPr lvl="0" algn="just"/>
            <a:r>
              <a:rPr lang="en-US" altLang="ja-JP" sz="1200" kern="100" dirty="0">
                <a:latin typeface="Times New Roman" panose="02020603050405020304" pitchFamily="18" charset="0"/>
                <a:cs typeface="Times New Roman" panose="02020603050405020304" pitchFamily="18" charset="0"/>
              </a:rPr>
              <a:t>LTP</a:t>
            </a:r>
          </a:p>
        </p:txBody>
      </p:sp>
      <p:sp>
        <p:nvSpPr>
          <p:cNvPr id="8" name="正方形/長方形 7"/>
          <p:cNvSpPr/>
          <p:nvPr/>
        </p:nvSpPr>
        <p:spPr>
          <a:xfrm>
            <a:off x="2064164" y="1683647"/>
            <a:ext cx="769763"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1.5 ± 1.9</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1.2 ± 1.4</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2.1 ± 1.6</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1.1 ± 1.4</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1.2 ± 2.2</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1.2 ± 1.5</a:t>
            </a:r>
          </a:p>
        </p:txBody>
      </p:sp>
      <p:sp>
        <p:nvSpPr>
          <p:cNvPr id="9" name="正方形/長方形 8"/>
          <p:cNvSpPr/>
          <p:nvPr/>
        </p:nvSpPr>
        <p:spPr>
          <a:xfrm>
            <a:off x="3747122" y="1667861"/>
            <a:ext cx="769763"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2.9 ± 3.4</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1.5 ± 1.2</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3.8 ± 3.0</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2.4 ± 1.5</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2.9 ± 2.7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3.0 ± 1.8</a:t>
            </a:r>
          </a:p>
        </p:txBody>
      </p:sp>
      <p:sp>
        <p:nvSpPr>
          <p:cNvPr id="10" name="正方形/長方形 9"/>
          <p:cNvSpPr/>
          <p:nvPr/>
        </p:nvSpPr>
        <p:spPr>
          <a:xfrm>
            <a:off x="5140227" y="1667860"/>
            <a:ext cx="800219" cy="1200329"/>
          </a:xfrm>
          <a:prstGeom prst="rect">
            <a:avLst/>
          </a:prstGeom>
        </p:spPr>
        <p:txBody>
          <a:bodyPr wrap="non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0.103</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0.137</a:t>
            </a:r>
          </a:p>
          <a:p>
            <a:pPr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0.048*</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0.002*</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0.001*</a:t>
            </a:r>
          </a:p>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     0.001*</a:t>
            </a:r>
          </a:p>
        </p:txBody>
      </p:sp>
      <p:sp>
        <p:nvSpPr>
          <p:cNvPr id="14" name="正方形/長方形 13"/>
          <p:cNvSpPr/>
          <p:nvPr/>
        </p:nvSpPr>
        <p:spPr>
          <a:xfrm>
            <a:off x="239050" y="1018135"/>
            <a:ext cx="6181881" cy="276999"/>
          </a:xfrm>
          <a:prstGeom prst="rect">
            <a:avLst/>
          </a:prstGeom>
        </p:spPr>
        <p:txBody>
          <a:bodyPr wrap="square">
            <a:spAutoFit/>
          </a:bodyPr>
          <a:lstStyle/>
          <a:p>
            <a:r>
              <a:rPr lang="en-US" altLang="ja-JP" sz="1200" b="1" dirty="0">
                <a:latin typeface="Times New Roman" panose="02020603050405020304" pitchFamily="18" charset="0"/>
                <a:cs typeface="Times New Roman" panose="02020603050405020304" pitchFamily="18" charset="0"/>
              </a:rPr>
              <a:t>Table 4.</a:t>
            </a:r>
            <a:r>
              <a:rPr lang="en-US" altLang="ja-JP" sz="1200" dirty="0">
                <a:latin typeface="Times New Roman" panose="02020603050405020304" pitchFamily="18" charset="0"/>
                <a:cs typeface="Times New Roman" panose="02020603050405020304" pitchFamily="18" charset="0"/>
              </a:rPr>
              <a:t> Arthroscopic evaluation of the cartilage compartments at second-look arthroscopy</a:t>
            </a:r>
            <a:endParaRPr lang="ja-JP" altLang="ja-JP" sz="1200" dirty="0">
              <a:latin typeface="Times New Roman" panose="02020603050405020304" pitchFamily="18" charset="0"/>
              <a:cs typeface="Times New Roman" panose="02020603050405020304" pitchFamily="18" charset="0"/>
            </a:endParaRPr>
          </a:p>
        </p:txBody>
      </p:sp>
      <p:sp>
        <p:nvSpPr>
          <p:cNvPr id="15" name="正方形/長方形 14"/>
          <p:cNvSpPr/>
          <p:nvPr/>
        </p:nvSpPr>
        <p:spPr>
          <a:xfrm>
            <a:off x="3058087" y="7707447"/>
            <a:ext cx="903004" cy="348109"/>
          </a:xfrm>
          <a:prstGeom prst="rect">
            <a:avLst/>
          </a:prstGeom>
        </p:spPr>
        <p:txBody>
          <a:bodyPr wrap="none">
            <a:spAutoFit/>
          </a:bodyPr>
          <a:lstStyle/>
          <a:p>
            <a:r>
              <a:rPr lang="en-US" altLang="ja-JP" sz="1662" b="1" dirty="0">
                <a:latin typeface="Arial" panose="020B0604020202020204" pitchFamily="34" charset="0"/>
                <a:cs typeface="Arial" panose="020B0604020202020204" pitchFamily="34" charset="0"/>
              </a:rPr>
              <a:t>Table 3</a:t>
            </a:r>
            <a:endParaRPr lang="ja-JP" altLang="en-US" sz="1662" b="1" dirty="0">
              <a:latin typeface="Arial" panose="020B0604020202020204" pitchFamily="34" charset="0"/>
              <a:cs typeface="Arial" panose="020B0604020202020204" pitchFamily="34" charset="0"/>
            </a:endParaRPr>
          </a:p>
        </p:txBody>
      </p:sp>
      <p:sp>
        <p:nvSpPr>
          <p:cNvPr id="16" name="正方形/長方形 15"/>
          <p:cNvSpPr/>
          <p:nvPr/>
        </p:nvSpPr>
        <p:spPr>
          <a:xfrm>
            <a:off x="266821" y="2915578"/>
            <a:ext cx="6126338" cy="830997"/>
          </a:xfrm>
          <a:prstGeom prst="rect">
            <a:avLst/>
          </a:prstGeom>
        </p:spPr>
        <p:txBody>
          <a:bodyPr wrap="square">
            <a:spAutoFit/>
          </a:bodyPr>
          <a:lstStyle/>
          <a:p>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Medial femoral condyle, MFC. Medial tibial plateau, MTP. Lateral femoral condyle, LFC. Lateral tibial plateau, LTP. The condition of the articular cartilage was graded according to the International Cartilage Repair Society (ICRS)-articular cartilage injury classification. </a:t>
            </a:r>
            <a:r>
              <a:rPr lang="en-US" altLang="ja-JP" sz="1200" dirty="0">
                <a:latin typeface="Times New Roman" panose="02020603050405020304" pitchFamily="18" charset="0"/>
                <a:cs typeface="Times New Roman" panose="02020603050405020304" pitchFamily="18" charset="0"/>
              </a:rPr>
              <a:t>Data are displayed as a mean </a:t>
            </a: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1200" dirty="0">
                <a:latin typeface="Times New Roman" panose="02020603050405020304" pitchFamily="18" charset="0"/>
                <a:cs typeface="Times New Roman" panose="02020603050405020304" pitchFamily="18" charset="0"/>
              </a:rPr>
              <a:t> standard deviation.</a:t>
            </a:r>
            <a:r>
              <a:rPr lang="en-US" altLang="ja-JP" sz="1200" kern="100" dirty="0">
                <a:latin typeface="Times New Roman"/>
                <a:ea typeface="Meiryo UI" panose="020B0604030504040204" pitchFamily="50" charset="-128"/>
                <a:cs typeface="Times New Roman"/>
              </a:rPr>
              <a:t> * P &lt; 0.05.</a:t>
            </a:r>
            <a:endParaRPr lang="en-US" altLang="ja-JP" sz="1200" dirty="0">
              <a:latin typeface="Times New Roman" panose="02020603050405020304" pitchFamily="18" charset="0"/>
              <a:cs typeface="Times New Roman" panose="02020603050405020304" pitchFamily="18" charset="0"/>
            </a:endParaRPr>
          </a:p>
        </p:txBody>
      </p:sp>
      <p:cxnSp>
        <p:nvCxnSpPr>
          <p:cNvPr id="19" name="直線コネクタ 18"/>
          <p:cNvCxnSpPr>
            <a:cxnSpLocks/>
          </p:cNvCxnSpPr>
          <p:nvPr/>
        </p:nvCxnSpPr>
        <p:spPr>
          <a:xfrm>
            <a:off x="304919" y="1314685"/>
            <a:ext cx="605014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1830808"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A</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1" name="正方形/長方形 20"/>
          <p:cNvSpPr/>
          <p:nvPr/>
        </p:nvSpPr>
        <p:spPr>
          <a:xfrm>
            <a:off x="3513766"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Group M</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22" name="正方形/長方形 21"/>
          <p:cNvSpPr/>
          <p:nvPr/>
        </p:nvSpPr>
        <p:spPr>
          <a:xfrm>
            <a:off x="5027535" y="1348473"/>
            <a:ext cx="1236474" cy="276999"/>
          </a:xfrm>
          <a:prstGeom prst="rect">
            <a:avLst/>
          </a:prstGeom>
        </p:spPr>
        <p:txBody>
          <a:bodyPr wrap="square">
            <a:spAutoFit/>
          </a:bodyPr>
          <a:lstStyle/>
          <a:p>
            <a:pPr lvl="0" algn="ctr"/>
            <a:r>
              <a:rPr lang="en-US" altLang="ja-JP" sz="1200" kern="100" dirty="0">
                <a:latin typeface="Times New Roman" panose="02020603050405020304" pitchFamily="18" charset="0"/>
                <a:ea typeface="Meiryo UI" panose="020B0604030504040204" pitchFamily="50" charset="-128"/>
                <a:cs typeface="Times New Roman" panose="02020603050405020304" pitchFamily="18" charset="0"/>
              </a:rPr>
              <a:t>P value</a:t>
            </a:r>
            <a:endParaRPr lang="en-US" altLang="ja-JP" sz="1200" kern="100"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1288104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8799</TotalTime>
  <Words>595</Words>
  <Application>Microsoft Office PowerPoint</Application>
  <PresentationFormat>画面に合わせる (4:3)</PresentationFormat>
  <Paragraphs>140</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釜付祐輔</dc:creator>
  <cp:lastModifiedBy>粕谷 美紀</cp:lastModifiedBy>
  <cp:revision>269</cp:revision>
  <cp:lastPrinted>2019-07-03T01:33:26Z</cp:lastPrinted>
  <dcterms:created xsi:type="dcterms:W3CDTF">2017-09-10T08:03:33Z</dcterms:created>
  <dcterms:modified xsi:type="dcterms:W3CDTF">2020-05-25T03:11:13Z</dcterms:modified>
</cp:coreProperties>
</file>